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1" r:id="rId4"/>
    <p:sldId id="328" r:id="rId5"/>
    <p:sldId id="386" r:id="rId6"/>
    <p:sldId id="374" r:id="rId7"/>
    <p:sldId id="375" r:id="rId8"/>
    <p:sldId id="312" r:id="rId9"/>
    <p:sldId id="376" r:id="rId10"/>
    <p:sldId id="323" r:id="rId11"/>
    <p:sldId id="377" r:id="rId12"/>
    <p:sldId id="326" r:id="rId13"/>
    <p:sldId id="378" r:id="rId14"/>
    <p:sldId id="327" r:id="rId15"/>
    <p:sldId id="385" r:id="rId16"/>
    <p:sldId id="330" r:id="rId17"/>
    <p:sldId id="379" r:id="rId18"/>
    <p:sldId id="380" r:id="rId19"/>
    <p:sldId id="381" r:id="rId20"/>
    <p:sldId id="382" r:id="rId21"/>
    <p:sldId id="383" r:id="rId22"/>
    <p:sldId id="384" r:id="rId23"/>
    <p:sldId id="355" r:id="rId24"/>
    <p:sldId id="394" r:id="rId25"/>
    <p:sldId id="387" r:id="rId26"/>
    <p:sldId id="388" r:id="rId27"/>
    <p:sldId id="391" r:id="rId28"/>
    <p:sldId id="392" r:id="rId29"/>
    <p:sldId id="389" r:id="rId30"/>
    <p:sldId id="395" r:id="rId31"/>
    <p:sldId id="393" r:id="rId32"/>
    <p:sldId id="390" r:id="rId33"/>
    <p:sldId id="396" r:id="rId34"/>
    <p:sldId id="397" r:id="rId35"/>
    <p:sldId id="398" r:id="rId36"/>
    <p:sldId id="399" r:id="rId37"/>
    <p:sldId id="403" r:id="rId38"/>
    <p:sldId id="400" r:id="rId39"/>
    <p:sldId id="401" r:id="rId40"/>
    <p:sldId id="402" r:id="rId41"/>
    <p:sldId id="404" r:id="rId42"/>
    <p:sldId id="405" r:id="rId43"/>
    <p:sldId id="406" r:id="rId44"/>
    <p:sldId id="407" r:id="rId45"/>
    <p:sldId id="408" r:id="rId46"/>
    <p:sldId id="410" r:id="rId47"/>
    <p:sldId id="412" r:id="rId48"/>
    <p:sldId id="411" r:id="rId49"/>
    <p:sldId id="433" r:id="rId50"/>
    <p:sldId id="434" r:id="rId51"/>
    <p:sldId id="435" r:id="rId52"/>
    <p:sldId id="413" r:id="rId53"/>
    <p:sldId id="414" r:id="rId54"/>
    <p:sldId id="415" r:id="rId55"/>
    <p:sldId id="416" r:id="rId56"/>
    <p:sldId id="417" r:id="rId57"/>
    <p:sldId id="419" r:id="rId58"/>
    <p:sldId id="420" r:id="rId59"/>
    <p:sldId id="418" r:id="rId60"/>
    <p:sldId id="421" r:id="rId61"/>
    <p:sldId id="423" r:id="rId62"/>
    <p:sldId id="424" r:id="rId63"/>
    <p:sldId id="425" r:id="rId64"/>
    <p:sldId id="426" r:id="rId65"/>
    <p:sldId id="427" r:id="rId66"/>
    <p:sldId id="428" r:id="rId67"/>
    <p:sldId id="431" r:id="rId68"/>
    <p:sldId id="432" r:id="rId69"/>
    <p:sldId id="429" r:id="rId70"/>
    <p:sldId id="43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1EBC0-1E16-4FD8-9613-EC3C967BF1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65AD-93C2-4C03-8A93-BF8C46BA84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45CD6-9A93-4A22-98A2-373940C7A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2CA0F-4D67-4F25-A526-F370F1915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B3766E-CEDD-4D4D-B0A9-6595BE29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98BE-F49D-497E-BAC2-1E3C07AD4C90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F88B8-F954-49CC-A5D4-FF627ACE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489A1-705E-4F5C-BEED-4BCE1B73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0B9B2-44DA-45A9-83E3-1006387B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BA5395-EC29-461C-A71D-04D46AD4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1AA0A-E13C-4289-8BC5-995048AB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2D10-9AE4-4307-A5F8-D32210293515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2A4CFA-DE04-4F82-AE7A-A8AF05A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6846E8-00CF-412F-835F-F25DA240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3B37BA-5612-4888-8D5E-B43ECF21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67E525-A65E-4DC7-9074-8EB9AF76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3317FB-109A-44F2-9F35-8E9CC6AA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4BC7-B109-4713-95C6-68CE9CE6CE44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BEAE1-A33F-433E-BF0A-0C7775F8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77933-83DE-42DA-B5D3-FADE7101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3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1C0B-C5FC-46CF-A6DF-4A8EF7F8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845B6-B6AE-4A33-AE7C-2FC9D743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F4B3A5-1C80-4DEC-94D2-0417D7AD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6A7F-1D9B-4354-AA83-225235289EB4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9B770-843B-4BC9-AB7B-46D5EF4F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D6E-8234-453F-8840-468633D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53679-429C-430D-94BD-3AC05A8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0C47F7-4449-4D1C-BD5D-46F113D7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3BD43-A286-4778-A727-20AF4835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BB4D-7D6D-45CC-8DAA-6ACE5734D9A2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79DBE-644E-4ABF-ACCB-E620453A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81D2C-09B9-4B98-8154-E064BB9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47D90-6CFE-4D64-94DA-286E38C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857D2-FAB7-4F4F-B3E6-25D0C590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A88309-0412-4321-8D4B-E2E73273E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32876-D339-4C08-B715-A6EA04BA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EB27-2B88-4226-9520-FD4C8CE6E457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62C2B-9D98-40A7-976F-6557FB6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0070F-BE8A-46F2-8DAE-009E436C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FA62-F17A-4522-92C9-13BDFE5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532C4-45FF-47DD-9344-5401B8C9D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25EFB-A290-4062-B108-1994B0346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F16AF6-2E93-4A35-809B-BAF5FCFCC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52E85E-CFF5-46E5-B5E2-E261C7E81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620678-3E9F-4F3E-B2DD-BB37DF20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B4D2-68BD-4B94-B895-314EC0040156}" type="datetime1">
              <a:rPr lang="en-US" smtClean="0"/>
              <a:t>4/3/2019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8155E3-A459-4829-8A4C-9100992F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1FDDE6-166A-4155-A178-BEAB5FA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E9B9E-C818-4C90-8FCF-89A4506B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217CA-D6BC-41CE-88D7-AB81631B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B0CF-75BE-4D6C-971A-0445BCC2AEB9}" type="datetime1">
              <a:rPr lang="en-US" smtClean="0"/>
              <a:t>4/3/2019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D4C8F1-2B15-4505-B438-E8345587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EA08-BE15-48FF-A599-A80BEBE3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140A7D-6461-4F98-9811-D8528921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6CBF-A603-424E-BBA0-4697E32F13E7}" type="datetime1">
              <a:rPr lang="en-US" smtClean="0"/>
              <a:t>4/3/2019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7D64B2-2EA4-4EFE-8BF2-3BB8036A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58EC6-9342-4F52-8AFD-F6DA57DA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C1B73-70C2-491C-BE85-DCF5E32D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5F6C8-E46A-4E76-9587-112FEC58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1CB44-0A83-4BCE-A4E6-3736FDE8F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F9C1D-024D-43BA-81A6-E3F3BC6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1573-A62F-4AB5-AF3C-E3F80C4E5A99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4A7A83-CB1E-4080-BAE3-279AB676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BBB9A-1E68-4C79-8366-9C54A310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C3E64-0421-4458-B82B-EEC6B9E5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6E4106-1756-40DB-A924-4DE7FAF1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B79B8-732A-4739-B641-A3893CDD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F0159F-16C7-4C33-B4F0-A1B8423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F7CF-CF97-41E4-8A68-AAD29A0AE94E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95F7E0-8B5E-4E73-881B-6F2E8C3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D3BE6F-D2A5-4356-8BC1-0B10E596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C29357-7D19-4EAE-A0B7-5472B7C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E350D9-8FF1-4C21-BBBF-0F426A67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011B25-7B1B-4591-8232-0FA23323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CA42-CD15-455C-A210-450718AB5DEE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0CADA-9555-4571-9ECD-F2B26CB00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6A41B-2E1F-4708-82BF-0794499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Gaussian_distribution.sv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otoro.net/2017/10/29/visual-evolution-strategi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otoro.net/2017/10/29/visual-evolution-strategie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ma.gforge.inria.fr/cmaes_sourcecode_page.html" TargetMode="External"/><Relationship Id="rId2" Type="http://schemas.openxmlformats.org/officeDocument/2006/relationships/hyperlink" Target="http://blog.otoro.net/2017/10/29/visual-evolution-strategi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evolution-strategies/" TargetMode="External"/><Relationship Id="rId5" Type="http://schemas.openxmlformats.org/officeDocument/2006/relationships/hyperlink" Target="http://www.cs.utexas.edu/~pstone/Papers/bib2html/b2hd-LNAI14-Depinet.html" TargetMode="External"/><Relationship Id="rId4" Type="http://schemas.openxmlformats.org/officeDocument/2006/relationships/hyperlink" Target="https://hal.inria.fr/hal-01297037/file/tutorial.pdf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49B18-B693-4660-A0B2-F1C441AD3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Inteligência Artificial para Robótica Móvel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1C1952-B851-4B15-B909-14CFB5D09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Estratégias Evolutivas</a:t>
            </a:r>
          </a:p>
          <a:p>
            <a:endParaRPr lang="pt-BR" b="1" dirty="0"/>
          </a:p>
          <a:p>
            <a:r>
              <a:rPr lang="pt-BR" b="1" dirty="0"/>
              <a:t>Professor: </a:t>
            </a:r>
            <a:r>
              <a:rPr lang="pt-BR" dirty="0"/>
              <a:t>Marcos Maximo</a:t>
            </a: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D64BBA-1421-4018-90CB-A000E7C8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28540-CEAB-4B67-9116-8D624237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Aleatórias Contínuas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1669C15-5112-4228-987B-BA309E1CF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b="0" dirty="0"/>
                  <a:t>Variável aleatório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assume </a:t>
                </a:r>
                <a:r>
                  <a:rPr lang="pt-BR" dirty="0"/>
                  <a:t>valores em um contínuo.</a:t>
                </a:r>
              </a:p>
              <a:p>
                <a:r>
                  <a:rPr lang="pt-BR" dirty="0"/>
                  <a:t>Probabilidade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assumir</a:t>
                </a:r>
                <a:r>
                  <a:rPr lang="en-US" dirty="0"/>
                  <a:t> um </a:t>
                </a:r>
                <a:r>
                  <a:rPr lang="en-US" dirty="0" err="1"/>
                  <a:t>único</a:t>
                </a:r>
                <a:r>
                  <a:rPr lang="en-US" dirty="0"/>
                  <a:t> valor é </a:t>
                </a:r>
                <a:r>
                  <a:rPr lang="en-US" dirty="0" err="1"/>
                  <a:t>nula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Trabalha</a:t>
                </a:r>
                <a:r>
                  <a:rPr lang="en-US" dirty="0"/>
                  <a:t>-se com o </a:t>
                </a:r>
                <a:r>
                  <a:rPr lang="en-US" dirty="0" err="1"/>
                  <a:t>conceito</a:t>
                </a:r>
                <a:r>
                  <a:rPr lang="en-US" dirty="0"/>
                  <a:t> de </a:t>
                </a:r>
                <a:r>
                  <a:rPr lang="en-US" dirty="0" err="1"/>
                  <a:t>função</a:t>
                </a:r>
                <a:r>
                  <a:rPr lang="en-US" dirty="0"/>
                  <a:t> </a:t>
                </a:r>
                <a:r>
                  <a:rPr lang="en-US" dirty="0" err="1"/>
                  <a:t>densidade</a:t>
                </a:r>
                <a:r>
                  <a:rPr lang="en-US" dirty="0"/>
                  <a:t> de </a:t>
                </a:r>
                <a:r>
                  <a:rPr lang="en-US" dirty="0" err="1"/>
                  <a:t>probabilidade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pt-BR" dirty="0"/>
                  <a:t>Probabilidade é a integral: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pt-BR" dirty="0"/>
                  <a:t>S</a:t>
                </a:r>
                <a:r>
                  <a:rPr lang="en-US" dirty="0"/>
                  <a:t>e </a:t>
                </a:r>
                <a:r>
                  <a:rPr lang="en-US" dirty="0" err="1"/>
                  <a:t>integrar</a:t>
                </a:r>
                <a:r>
                  <a:rPr lang="en-US" dirty="0"/>
                  <a:t> no </a:t>
                </a:r>
                <a:r>
                  <a:rPr lang="en-US" dirty="0" err="1"/>
                  <a:t>domínio</a:t>
                </a:r>
                <a:r>
                  <a:rPr lang="en-US" dirty="0"/>
                  <a:t> </a:t>
                </a:r>
                <a:r>
                  <a:rPr lang="en-US" dirty="0" err="1"/>
                  <a:t>inteiro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1669C15-5112-4228-987B-BA309E1CF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B7387D-E164-4991-9D97-A6C73A2C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49BF9-C780-4057-B484-5DC91DFC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Vetores Aleatórios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56C1AB3-27EB-497D-83ED-CF2C83EFE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Pode-se coletar várias variáveis aleatórias em um vetor: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56C1AB3-27EB-497D-83ED-CF2C83EFE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3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098E8-7204-4C55-AA31-F128ECA9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Esperança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85BFC99-28B9-45F7-88B1-9503CB95D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Resultado médio se repetir o experimento infinitas vezes.</a:t>
                </a:r>
              </a:p>
              <a:p>
                <a:r>
                  <a:rPr lang="pt-BR" dirty="0"/>
                  <a:t>Matematicamente: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𝑥𝑝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85BFC99-28B9-45F7-88B1-9503CB95D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E28EC0-1240-4ACE-80EC-FFE17A76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098E8-7204-4C55-AA31-F128ECA9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Esperança Amostral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85BFC99-28B9-45F7-88B1-9503CB95D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No caso de se ter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amostras, pode-se aproximar a esperança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85BFC99-28B9-45F7-88B1-9503CB95D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E28EC0-1240-4ACE-80EC-FFE17A76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9C411-FD8C-4418-ABA0-AEABB921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Variância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FDCE68-D1FA-4591-8A62-A09E9F4EF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“Dispersão” dos resultados.</a:t>
                </a:r>
              </a:p>
              <a:p>
                <a:r>
                  <a:rPr lang="pt-BR" dirty="0"/>
                  <a:t>Matematicamente: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pt-BR" dirty="0"/>
                  <a:t>Desvio padrão: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FDCE68-D1FA-4591-8A62-A09E9F4EF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08820B-1D67-48A0-91BF-38229D80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F4422-A928-4BED-90B8-A6BADB4C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 de Variância</a:t>
            </a:r>
            <a:endParaRPr lang="en-US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4444538-A74E-42D5-8004-0ABCE6A5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Menos disperso</a:t>
            </a:r>
            <a:endParaRPr lang="en-US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D9521E79-631B-4471-BA8F-3F9404D89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62" y="2505075"/>
            <a:ext cx="4928838" cy="3684588"/>
          </a:xfrm>
        </p:spPr>
      </p:pic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DC41BE0-3DA0-4DC6-82EF-7EFE16986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Mais disperso</a:t>
            </a:r>
            <a:endParaRPr lang="en-US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8E859A9C-3496-496B-96C8-EA2FB8D227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9375" y="2505075"/>
            <a:ext cx="4928838" cy="3684588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C82197-8F79-4D24-A3D4-B0E4CA6B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3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Covariância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Covariância para duas variáveis: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pt-BR" dirty="0"/>
                  <a:t>N</a:t>
                </a:r>
                <a:r>
                  <a:rPr lang="en-US" dirty="0"/>
                  <a:t>o </a:t>
                </a:r>
                <a:r>
                  <a:rPr lang="en-US" dirty="0" err="1"/>
                  <a:t>caso</a:t>
                </a:r>
                <a:r>
                  <a:rPr lang="en-US" dirty="0"/>
                  <a:t> de </a:t>
                </a:r>
                <a:r>
                  <a:rPr lang="en-US" dirty="0" err="1"/>
                  <a:t>vetor</a:t>
                </a:r>
                <a:r>
                  <a:rPr lang="en-US" dirty="0"/>
                  <a:t>, </a:t>
                </a:r>
                <a:r>
                  <a:rPr lang="en-US" dirty="0" err="1"/>
                  <a:t>tem</a:t>
                </a:r>
                <a:r>
                  <a:rPr lang="en-US" dirty="0"/>
                  <a:t>-se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covariância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Covariância Amostral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estimativa não-enviesada para a matriz de covariância a partir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amostras é: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em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é a </a:t>
                </a:r>
                <a:r>
                  <a:rPr lang="en-US" dirty="0" err="1"/>
                  <a:t>média</a:t>
                </a:r>
                <a:r>
                  <a:rPr lang="en-US" dirty="0"/>
                  <a:t> </a:t>
                </a:r>
                <a:r>
                  <a:rPr lang="en-US" dirty="0" err="1"/>
                  <a:t>amostral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Porém</a:t>
                </a:r>
                <a:r>
                  <a:rPr lang="en-US" dirty="0"/>
                  <a:t>, se a </a:t>
                </a:r>
                <a:r>
                  <a:rPr lang="en-US" dirty="0" err="1"/>
                  <a:t>média</a:t>
                </a:r>
                <a:r>
                  <a:rPr lang="en-US" dirty="0"/>
                  <a:t> real é </a:t>
                </a:r>
                <a:r>
                  <a:rPr lang="en-US" dirty="0" err="1"/>
                  <a:t>conhecida</a:t>
                </a:r>
                <a:r>
                  <a:rPr lang="en-US" dirty="0"/>
                  <a:t>, a </a:t>
                </a:r>
                <a:r>
                  <a:rPr lang="en-US" dirty="0" err="1"/>
                  <a:t>estimativa</a:t>
                </a:r>
                <a:r>
                  <a:rPr lang="en-US" dirty="0"/>
                  <a:t> </a:t>
                </a:r>
                <a:r>
                  <a:rPr lang="en-US" dirty="0" err="1"/>
                  <a:t>não-enviesada</a:t>
                </a:r>
                <a:r>
                  <a:rPr lang="en-US" dirty="0"/>
                  <a:t> é: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7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Gaussiana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uma variável: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Também</a:t>
                </a:r>
                <a:r>
                  <a:rPr lang="en-US" dirty="0"/>
                  <a:t> </a:t>
                </a:r>
                <a:r>
                  <a:rPr lang="en-US" dirty="0" err="1"/>
                  <a:t>chamada</a:t>
                </a:r>
                <a:r>
                  <a:rPr lang="en-US" dirty="0"/>
                  <a:t> de </a:t>
                </a:r>
                <a:r>
                  <a:rPr lang="en-US" dirty="0" err="1"/>
                  <a:t>distribuição</a:t>
                </a:r>
                <a:r>
                  <a:rPr lang="en-US" dirty="0"/>
                  <a:t> normal.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FEDAA1-F4AA-4CAC-8401-BD0DD90D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9428" y="3663163"/>
            <a:ext cx="4713143" cy="22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6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Gaussiana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vetor: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04E21F-770F-4ED1-848F-A13A0299B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19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8878F7-8F60-4418-848B-F08C7C9D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4" y="3478834"/>
            <a:ext cx="3995931" cy="28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05DBE8-5D4D-422A-B615-D933D11F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A0587CF-E941-4554-92F7-C318E568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Motivação.</a:t>
            </a:r>
          </a:p>
          <a:p>
            <a:r>
              <a:rPr lang="pt-BR" dirty="0"/>
              <a:t>Revisão de Probabilidade.</a:t>
            </a:r>
          </a:p>
          <a:p>
            <a:r>
              <a:rPr lang="pt-BR" dirty="0"/>
              <a:t>Estratégias Evolutivas.</a:t>
            </a:r>
          </a:p>
          <a:p>
            <a:r>
              <a:rPr lang="pt-BR" dirty="0" err="1"/>
              <a:t>Covariance</a:t>
            </a:r>
            <a:r>
              <a:rPr lang="pt-BR" dirty="0"/>
              <a:t> Matrix </a:t>
            </a:r>
            <a:r>
              <a:rPr lang="pt-BR" dirty="0" err="1"/>
              <a:t>Adaptation</a:t>
            </a:r>
            <a:r>
              <a:rPr lang="pt-BR" dirty="0"/>
              <a:t> Evolution </a:t>
            </a:r>
            <a:r>
              <a:rPr lang="pt-BR" dirty="0" err="1"/>
              <a:t>Strategy</a:t>
            </a:r>
            <a:r>
              <a:rPr lang="pt-BR" dirty="0"/>
              <a:t> (CMA-ES).</a:t>
            </a:r>
          </a:p>
          <a:p>
            <a:r>
              <a:rPr lang="pt-BR" dirty="0"/>
              <a:t>Estudos de Caso.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CD360-2780-4688-82D7-27A8C8D7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/>
              <p:nvPr/>
            </p:nvSpPr>
            <p:spPr>
              <a:xfrm>
                <a:off x="2213763" y="1612810"/>
                <a:ext cx="243047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763" y="1612810"/>
                <a:ext cx="2430474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/>
              <p:nvPr/>
            </p:nvSpPr>
            <p:spPr>
              <a:xfrm>
                <a:off x="7235177" y="1503662"/>
                <a:ext cx="305564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−0,5 −1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77" y="1503662"/>
                <a:ext cx="3055645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spaço Reservado para Conteúdo 8">
            <a:extLst>
              <a:ext uri="{FF2B5EF4-FFF2-40B4-BE49-F238E27FC236}">
                <a16:creationId xmlns:a16="http://schemas.microsoft.com/office/drawing/2014/main" id="{D5BA2201-99FE-4BC5-8065-21955CB9F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916"/>
            <a:ext cx="5181600" cy="3886755"/>
          </a:xfrm>
        </p:spPr>
      </p:pic>
      <p:pic>
        <p:nvPicPr>
          <p:cNvPr id="17" name="Espaço Reservado para Conteúdo 5">
            <a:extLst>
              <a:ext uri="{FF2B5EF4-FFF2-40B4-BE49-F238E27FC236}">
                <a16:creationId xmlns:a16="http://schemas.microsoft.com/office/drawing/2014/main" id="{48306F36-A7F0-4682-B42E-342200A92C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4448"/>
            <a:ext cx="5181600" cy="3673691"/>
          </a:xfrm>
        </p:spPr>
      </p:pic>
    </p:spTree>
    <p:extLst>
      <p:ext uri="{BB962C8B-B14F-4D97-AF65-F5344CB8AC3E}">
        <p14:creationId xmlns:p14="http://schemas.microsoft.com/office/powerpoint/2010/main" val="11609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/>
              <p:nvPr/>
            </p:nvSpPr>
            <p:spPr>
              <a:xfrm>
                <a:off x="2034291" y="1468780"/>
                <a:ext cx="2789418" cy="589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91" y="1468780"/>
                <a:ext cx="2789418" cy="589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/>
              <p:nvPr/>
            </p:nvSpPr>
            <p:spPr>
              <a:xfrm>
                <a:off x="7456456" y="1468780"/>
                <a:ext cx="2613088" cy="5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456" y="1468780"/>
                <a:ext cx="2613088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6C092DC7-B306-4582-8E2C-6B6659CD3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916"/>
            <a:ext cx="5181600" cy="3886755"/>
          </a:xfrm>
          <a:prstGeom prst="rect">
            <a:avLst/>
          </a:prstGeom>
        </p:spPr>
      </p:pic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C0DA6AD5-67D7-40D2-A531-EFA9D221B6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916"/>
            <a:ext cx="5181600" cy="3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/>
              <p:nvPr/>
            </p:nvSpPr>
            <p:spPr>
              <a:xfrm>
                <a:off x="2034291" y="1468780"/>
                <a:ext cx="2789418" cy="589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91" y="1468780"/>
                <a:ext cx="2789418" cy="589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/>
              <p:nvPr/>
            </p:nvSpPr>
            <p:spPr>
              <a:xfrm>
                <a:off x="7395363" y="1503662"/>
                <a:ext cx="243047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363" y="1503662"/>
                <a:ext cx="2430474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9104C432-E98A-436E-8FE0-0AE627A3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916"/>
            <a:ext cx="5181600" cy="3886755"/>
          </a:xfrm>
          <a:prstGeom prst="rect">
            <a:avLst/>
          </a:prstGeom>
        </p:spPr>
      </p:pic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537CE575-EC18-4CE9-95D4-F3528DAFFE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916"/>
            <a:ext cx="5181600" cy="3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B3927-0A35-48E3-B7A5-757275EA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Intuição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2F3BC-607D-478D-8BCC-613E0A4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/>
              <p:nvPr/>
            </p:nvSpPr>
            <p:spPr>
              <a:xfrm>
                <a:off x="2016658" y="1459643"/>
                <a:ext cx="2824684" cy="607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7FE7416-1161-42B9-A650-6661710D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658" y="1459643"/>
                <a:ext cx="2824684" cy="607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/>
              <p:nvPr/>
            </p:nvSpPr>
            <p:spPr>
              <a:xfrm>
                <a:off x="7368291" y="1468780"/>
                <a:ext cx="2789418" cy="589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B84679-CA6F-4855-A88C-C7AD7045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91" y="1468780"/>
                <a:ext cx="2789418" cy="589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7D8906AD-8072-4C59-B05F-60413DB5EB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916"/>
            <a:ext cx="5181600" cy="3886755"/>
          </a:xfrm>
          <a:prstGeom prst="rect">
            <a:avLst/>
          </a:prstGeom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8FC15B8D-3CAB-4E60-AFDF-232C4E441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916"/>
            <a:ext cx="5181600" cy="3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27733D0-F3EA-48A4-BF0F-05214B2D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</a:t>
            </a:r>
            <a:r>
              <a:rPr lang="pt-BR" dirty="0" err="1"/>
              <a:t>NumPy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52EB07E-6549-48BB-BC9C-8C731D57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numpy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600" dirty="0">
                <a:latin typeface="Consolas" panose="020B0609020204030204" pitchFamily="49" charset="0"/>
              </a:rPr>
              <a:t> np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matplotlib.pyplot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plt</a:t>
            </a: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num_samples</a:t>
            </a:r>
            <a:r>
              <a:rPr lang="en-US" sz="2600" dirty="0">
                <a:latin typeface="Consolas" panose="020B0609020204030204" pitchFamily="49" charset="0"/>
              </a:rPr>
              <a:t> = 500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mu = </a:t>
            </a:r>
            <a:r>
              <a:rPr lang="en-US" sz="2600" dirty="0" err="1">
                <a:latin typeface="Consolas" panose="020B0609020204030204" pitchFamily="49" charset="0"/>
              </a:rPr>
              <a:t>np.array</a:t>
            </a:r>
            <a:r>
              <a:rPr lang="en-US" sz="2600" dirty="0">
                <a:latin typeface="Consolas" panose="020B0609020204030204" pitchFamily="49" charset="0"/>
              </a:rPr>
              <a:t>([1.0, 0.0])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C = </a:t>
            </a:r>
            <a:r>
              <a:rPr lang="en-US" sz="2600" dirty="0" err="1">
                <a:latin typeface="Consolas" panose="020B0609020204030204" pitchFamily="49" charset="0"/>
              </a:rPr>
              <a:t>np.array</a:t>
            </a:r>
            <a:r>
              <a:rPr lang="en-US" sz="2600" dirty="0">
                <a:latin typeface="Consolas" panose="020B0609020204030204" pitchFamily="49" charset="0"/>
              </a:rPr>
              <a:t>([[1.0, 0.5], [0.5, 2.0]])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X = </a:t>
            </a:r>
            <a:r>
              <a:rPr lang="en-US" sz="2600" dirty="0" err="1">
                <a:latin typeface="Consolas" panose="020B0609020204030204" pitchFamily="49" charset="0"/>
              </a:rPr>
              <a:t>np.random.multivariate_normal</a:t>
            </a:r>
            <a:r>
              <a:rPr lang="en-US" sz="2600" dirty="0">
                <a:latin typeface="Consolas" panose="020B0609020204030204" pitchFamily="49" charset="0"/>
              </a:rPr>
              <a:t>(mu, C, </a:t>
            </a:r>
            <a:r>
              <a:rPr lang="en-US" sz="2600" dirty="0" err="1">
                <a:latin typeface="Consolas" panose="020B0609020204030204" pitchFamily="49" charset="0"/>
              </a:rPr>
              <a:t>num_samples</a:t>
            </a:r>
            <a:r>
              <a:rPr lang="en-US" sz="2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plt.figure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plt.plot</a:t>
            </a:r>
            <a:r>
              <a:rPr lang="en-US" sz="2600" dirty="0">
                <a:latin typeface="Consolas" panose="020B0609020204030204" pitchFamily="49" charset="0"/>
              </a:rPr>
              <a:t>(X[:, 0], X[:, 1], '.')</a:t>
            </a: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plt.xlabel</a:t>
            </a:r>
            <a:r>
              <a:rPr lang="en-US" sz="2600" dirty="0">
                <a:latin typeface="Consolas" panose="020B0609020204030204" pitchFamily="49" charset="0"/>
              </a:rPr>
              <a:t>('x1')</a:t>
            </a: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plt.ylabel</a:t>
            </a:r>
            <a:r>
              <a:rPr lang="en-US" sz="2600" dirty="0">
                <a:latin typeface="Consolas" panose="020B0609020204030204" pitchFamily="49" charset="0"/>
              </a:rPr>
              <a:t>('x2')</a:t>
            </a:r>
          </a:p>
          <a:p>
            <a:pPr marL="0" indent="0">
              <a:buNone/>
            </a:pPr>
            <a:r>
              <a:rPr lang="en-US" sz="2600" dirty="0" err="1">
                <a:latin typeface="Consolas" panose="020B0609020204030204" pitchFamily="49" charset="0"/>
              </a:rPr>
              <a:t>plt.show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52CABA-E2C8-4CBB-AB65-EFD8CCAB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08820C8-D351-4CE0-8517-F6A345D8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Evolutivas</a:t>
            </a:r>
            <a:endParaRPr lang="en-US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94AA4AE-0939-4AE8-88CA-D958A473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AA2BC3-870A-4875-A75F-29AD033B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2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216C0D-D0BE-4C5D-BCCB-A5015A98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Strategy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6D8169-5209-4B1B-8220-7F96ACEB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Amostra candidatos a partir de distribuição de probabilidade (mutação).</a:t>
            </a:r>
          </a:p>
          <a:p>
            <a:r>
              <a:rPr lang="en-US" dirty="0" err="1"/>
              <a:t>Comumente</a:t>
            </a:r>
            <a:r>
              <a:rPr lang="en-US" dirty="0"/>
              <a:t>, </a:t>
            </a:r>
            <a:r>
              <a:rPr lang="en-US" dirty="0" err="1"/>
              <a:t>usa</a:t>
            </a:r>
            <a:r>
              <a:rPr lang="en-US" dirty="0"/>
              <a:t>-se </a:t>
            </a:r>
            <a:r>
              <a:rPr lang="en-US" dirty="0" err="1"/>
              <a:t>distribuição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</a:t>
            </a:r>
            <a:r>
              <a:rPr lang="en-US" dirty="0" err="1"/>
              <a:t>multivariada</a:t>
            </a:r>
            <a:r>
              <a:rPr lang="en-US" dirty="0"/>
              <a:t>.</a:t>
            </a:r>
          </a:p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evolui</a:t>
            </a:r>
            <a:r>
              <a:rPr lang="en-US" dirty="0"/>
              <a:t>-se </a:t>
            </a:r>
            <a:r>
              <a:rPr lang="en-US" dirty="0" err="1"/>
              <a:t>parâmetros</a:t>
            </a:r>
            <a:r>
              <a:rPr lang="en-US" dirty="0"/>
              <a:t> da </a:t>
            </a:r>
            <a:r>
              <a:rPr lang="en-US" dirty="0" err="1"/>
              <a:t>distribuição</a:t>
            </a:r>
            <a:r>
              <a:rPr lang="en-US" dirty="0"/>
              <a:t> (e.g. </a:t>
            </a:r>
            <a:r>
              <a:rPr lang="en-US" dirty="0" err="1"/>
              <a:t>média</a:t>
            </a:r>
            <a:r>
              <a:rPr lang="en-US" dirty="0"/>
              <a:t> e </a:t>
            </a:r>
            <a:r>
              <a:rPr lang="en-US" dirty="0" err="1"/>
              <a:t>covariância</a:t>
            </a:r>
            <a:r>
              <a:rPr lang="en-US" dirty="0"/>
              <a:t>) a </a:t>
            </a:r>
            <a:r>
              <a:rPr lang="en-US" dirty="0" err="1"/>
              <a:t>partir</a:t>
            </a:r>
            <a:r>
              <a:rPr lang="en-US" dirty="0"/>
              <a:t> das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amostras</a:t>
            </a:r>
            <a:r>
              <a:rPr lang="en-US" dirty="0"/>
              <a:t> (</a:t>
            </a:r>
            <a:r>
              <a:rPr lang="en-US" dirty="0" err="1"/>
              <a:t>seleção</a:t>
            </a:r>
            <a:r>
              <a:rPr lang="en-US" dirty="0"/>
              <a:t>).</a:t>
            </a:r>
          </a:p>
          <a:p>
            <a:r>
              <a:rPr lang="en-US" dirty="0" err="1"/>
              <a:t>Repete</a:t>
            </a:r>
            <a:r>
              <a:rPr lang="en-US" dirty="0"/>
              <a:t>-se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de </a:t>
            </a:r>
            <a:r>
              <a:rPr lang="en-US" dirty="0" err="1"/>
              <a:t>parada</a:t>
            </a:r>
            <a:r>
              <a:rPr lang="en-US" dirty="0"/>
              <a:t> ser </a:t>
            </a:r>
            <a:r>
              <a:rPr lang="en-US" dirty="0" err="1"/>
              <a:t>satisfeito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F09DAC-D59A-41F0-BFB1-FF8B1456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216C0D-D0BE-4C5D-BCCB-A5015A98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A66D8169-5209-4B1B-8220-7F96ACEB1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tamanho</a:t>
                </a:r>
                <a:r>
                  <a:rPr lang="en-US" dirty="0"/>
                  <a:t> da </a:t>
                </a:r>
                <a:r>
                  <a:rPr lang="en-US" dirty="0" err="1"/>
                  <a:t>população</a:t>
                </a:r>
                <a:r>
                  <a:rPr lang="en-US" dirty="0"/>
                  <a:t> (</a:t>
                </a:r>
                <a:r>
                  <a:rPr lang="en-US" dirty="0" err="1"/>
                  <a:t>hiperparâmetro</a:t>
                </a:r>
                <a:r>
                  <a:rPr lang="en-US" dirty="0"/>
                  <a:t>).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número</a:t>
                </a:r>
                <a:r>
                  <a:rPr lang="en-US" dirty="0"/>
                  <a:t> de </a:t>
                </a:r>
                <a:r>
                  <a:rPr lang="en-US" dirty="0" err="1"/>
                  <a:t>melhores</a:t>
                </a:r>
                <a:r>
                  <a:rPr lang="en-US" dirty="0"/>
                  <a:t> </a:t>
                </a:r>
                <a:r>
                  <a:rPr lang="en-US" dirty="0" err="1"/>
                  <a:t>amostras</a:t>
                </a:r>
                <a:r>
                  <a:rPr lang="en-US" dirty="0"/>
                  <a:t> </a:t>
                </a:r>
                <a:r>
                  <a:rPr lang="en-US" dirty="0" err="1"/>
                  <a:t>escolhidas</a:t>
                </a:r>
                <a:r>
                  <a:rPr lang="en-US" dirty="0"/>
                  <a:t> (</a:t>
                </a:r>
                <a:r>
                  <a:rPr lang="en-US" dirty="0" err="1"/>
                  <a:t>hiperparâmetro</a:t>
                </a:r>
                <a:r>
                  <a:rPr lang="en-US" dirty="0"/>
                  <a:t>).</a:t>
                </a:r>
              </a:p>
              <a:p>
                <a:r>
                  <a:rPr lang="en-US" dirty="0" err="1"/>
                  <a:t>Trabalha</a:t>
                </a:r>
                <a:r>
                  <a:rPr lang="en-US" dirty="0"/>
                  <a:t>-se com </a:t>
                </a:r>
                <a:r>
                  <a:rPr lang="en-US" dirty="0" err="1"/>
                  <a:t>classificação</a:t>
                </a:r>
                <a:r>
                  <a:rPr lang="en-US" dirty="0"/>
                  <a:t> (</a:t>
                </a:r>
                <a:r>
                  <a:rPr lang="en-US" i="1" dirty="0"/>
                  <a:t>rank</a:t>
                </a:r>
                <a:r>
                  <a:rPr lang="en-US" dirty="0"/>
                  <a:t>) das </a:t>
                </a:r>
                <a:r>
                  <a:rPr lang="en-US" dirty="0" err="1"/>
                  <a:t>amostras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invés</a:t>
                </a:r>
                <a:r>
                  <a:rPr lang="en-US" dirty="0"/>
                  <a:t> do valor de </a:t>
                </a:r>
                <a:r>
                  <a:rPr lang="en-US" i="1" dirty="0"/>
                  <a:t>fitness: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≤…≤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 </a:t>
                </a:r>
                <a:r>
                  <a:rPr lang="en-US" dirty="0" err="1"/>
                  <a:t>isso</a:t>
                </a:r>
                <a:r>
                  <a:rPr lang="en-US" dirty="0"/>
                  <a:t>, </a:t>
                </a:r>
                <a:r>
                  <a:rPr lang="en-US" dirty="0" err="1"/>
                  <a:t>evita</a:t>
                </a:r>
                <a:r>
                  <a:rPr lang="en-US" dirty="0"/>
                  <a:t>-se </a:t>
                </a:r>
                <a:r>
                  <a:rPr lang="en-US" dirty="0" err="1"/>
                  <a:t>depender</a:t>
                </a:r>
                <a:r>
                  <a:rPr lang="en-US" dirty="0"/>
                  <a:t> do valor da </a:t>
                </a:r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i="1" dirty="0"/>
                  <a:t>fitness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Notação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indica</a:t>
                </a:r>
                <a:r>
                  <a:rPr lang="en-US" dirty="0"/>
                  <a:t> que </a:t>
                </a:r>
                <a:r>
                  <a:rPr lang="en-US" dirty="0" err="1"/>
                  <a:t>esse</a:t>
                </a:r>
                <a:r>
                  <a:rPr lang="en-US" dirty="0"/>
                  <a:t> é o </a:t>
                </a:r>
                <a:r>
                  <a:rPr lang="en-US" dirty="0" err="1"/>
                  <a:t>i-ésimo</a:t>
                </a:r>
                <a:r>
                  <a:rPr lang="en-US" dirty="0"/>
                  <a:t> </a:t>
                </a:r>
                <a:r>
                  <a:rPr lang="en-US" dirty="0" err="1"/>
                  <a:t>melhor</a:t>
                </a:r>
                <a:r>
                  <a:rPr lang="en-US" dirty="0"/>
                  <a:t>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:r>
                  <a:rPr lang="en-US" dirty="0" err="1"/>
                  <a:t>dentre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amostras</a:t>
                </a:r>
                <a:r>
                  <a:rPr lang="en-US" dirty="0"/>
                  <a:t> da </a:t>
                </a:r>
                <a:r>
                  <a:rPr lang="en-US" dirty="0" err="1"/>
                  <a:t>geração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A66D8169-5209-4B1B-8220-7F96ACEB1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F09DAC-D59A-41F0-BFB1-FF8B1456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61145-8559-4997-B118-87FA16F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7CBF86-A0E5-4ED7-967F-B6B9092E1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Considere uma estratégia de evolução simples, em que apenas a média da distribuição é evoluída: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então</a:t>
                </a:r>
                <a:r>
                  <a:rPr lang="en-US" dirty="0"/>
                  <a:t> a </a:t>
                </a:r>
                <a:r>
                  <a:rPr lang="en-US" dirty="0" err="1"/>
                  <a:t>distribuição</a:t>
                </a:r>
                <a:r>
                  <a:rPr lang="en-US" dirty="0"/>
                  <a:t> da </a:t>
                </a:r>
                <a:r>
                  <a:rPr lang="en-US" dirty="0" err="1"/>
                  <a:t>próxima</a:t>
                </a:r>
                <a:r>
                  <a:rPr lang="en-US" dirty="0"/>
                  <a:t> </a:t>
                </a:r>
                <a:r>
                  <a:rPr lang="en-US" dirty="0" err="1"/>
                  <a:t>geração</a:t>
                </a:r>
                <a:r>
                  <a:rPr lang="en-US" dirty="0"/>
                  <a:t> é </a:t>
                </a:r>
                <a:r>
                  <a:rPr lang="en-US" dirty="0" err="1"/>
                  <a:t>centrada</a:t>
                </a:r>
                <a:r>
                  <a:rPr lang="en-US" dirty="0"/>
                  <a:t> no </a:t>
                </a:r>
                <a:r>
                  <a:rPr lang="en-US" dirty="0" err="1"/>
                  <a:t>melhor</a:t>
                </a:r>
                <a:r>
                  <a:rPr lang="en-US" dirty="0"/>
                  <a:t> </a:t>
                </a:r>
                <a:r>
                  <a:rPr lang="en-US" dirty="0" err="1"/>
                  <a:t>ponto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Por </a:t>
                </a:r>
                <a:r>
                  <a:rPr lang="en-US" dirty="0" err="1"/>
                  <a:t>enquanto</a:t>
                </a:r>
                <a:r>
                  <a:rPr lang="en-US" dirty="0"/>
                  <a:t>, a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covariância</a:t>
                </a:r>
                <a:r>
                  <a:rPr lang="en-US" dirty="0"/>
                  <a:t> </a:t>
                </a:r>
                <a:r>
                  <a:rPr lang="en-US" dirty="0" err="1"/>
                  <a:t>permanece</a:t>
                </a:r>
                <a:r>
                  <a:rPr lang="en-US" dirty="0"/>
                  <a:t> </a:t>
                </a:r>
                <a:r>
                  <a:rPr lang="en-US" dirty="0" err="1"/>
                  <a:t>constante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7CBF86-A0E5-4ED7-967F-B6B9092E1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1EC408-353A-4FE2-849C-ABF2BDA0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395DF-B67E-4ECF-8642-3BDD623E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Strategy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A8A017-95F5-485E-9BE0-0D1477078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minimization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evolution_strategy</a:t>
            </a:r>
            <a:r>
              <a:rPr lang="pt-BR" dirty="0">
                <a:latin typeface="Consolas" panose="020B0609020204030204" pitchFamily="49" charset="0"/>
              </a:rPr>
              <a:t>(J, m0, C0, </a:t>
            </a:r>
            <a:r>
              <a:rPr lang="pt-BR" dirty="0" err="1">
                <a:latin typeface="Consolas" panose="020B0609020204030204" pitchFamily="49" charset="0"/>
              </a:rPr>
              <a:t>hyperparams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mu, lambda = </a:t>
            </a:r>
            <a:r>
              <a:rPr lang="pt-BR" dirty="0" err="1">
                <a:latin typeface="Consolas" panose="020B0609020204030204" pitchFamily="49" charset="0"/>
              </a:rPr>
              <a:t>unwrap_hyperparams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hyperparams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m, C = m0, C0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check_stopping_condition</a:t>
            </a:r>
            <a:r>
              <a:rPr lang="pt-B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multivariate_normal</a:t>
            </a:r>
            <a:r>
              <a:rPr lang="pt-BR" dirty="0">
                <a:latin typeface="Consolas" panose="020B0609020204030204" pitchFamily="49" charset="0"/>
              </a:rPr>
              <a:t>(m, C, lambda)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sort_ascending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parents = population[0:mu]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m = mean(parents)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population[0]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8C2DA5-A502-4812-AFDC-94C09E26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4645C83-3D9A-4986-9292-2766EB7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D91C77-9AB1-443E-A8DC-926D27F9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5F29E8F-7EC5-41C7-B5F4-222E7F12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6CC60C-1C5B-41C3-B7C8-69F3E157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Teste para Otimização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Texto 5">
                <a:extLst>
                  <a:ext uri="{FF2B5EF4-FFF2-40B4-BE49-F238E27FC236}">
                    <a16:creationId xmlns:a16="http://schemas.microsoft.com/office/drawing/2014/main" id="{2FC4367C-34B4-4EAB-8D25-8B1A46555FA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1+0,001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6" name="Espaço Reservado para Texto 5">
                <a:extLst>
                  <a:ext uri="{FF2B5EF4-FFF2-40B4-BE49-F238E27FC236}">
                    <a16:creationId xmlns:a16="http://schemas.microsoft.com/office/drawing/2014/main" id="{2FC4367C-34B4-4EAB-8D25-8B1A46555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Texto 7">
                <a:extLst>
                  <a:ext uri="{FF2B5EF4-FFF2-40B4-BE49-F238E27FC236}">
                    <a16:creationId xmlns:a16="http://schemas.microsoft.com/office/drawing/2014/main" id="{98FD5DC4-F14A-43E0-AC3B-64755876157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𝐴𝑐𝑜𝑠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Espaço Reservado para Texto 7">
                <a:extLst>
                  <a:ext uri="{FF2B5EF4-FFF2-40B4-BE49-F238E27FC236}">
                    <a16:creationId xmlns:a16="http://schemas.microsoft.com/office/drawing/2014/main" id="{98FD5DC4-F14A-43E0-AC3B-647558761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4A3737-6871-4CA6-B899-58C4169D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 descr="File:Schaffer function 2.pdf">
            <a:extLst>
              <a:ext uri="{FF2B5EF4-FFF2-40B4-BE49-F238E27FC236}">
                <a16:creationId xmlns:a16="http://schemas.microsoft.com/office/drawing/2014/main" id="{E8D692FE-455A-47E6-8C3B-D59F4F74AB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81" y="2518569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strigin function for n=2">
            <a:extLst>
              <a:ext uri="{FF2B5EF4-FFF2-40B4-BE49-F238E27FC236}">
                <a16:creationId xmlns:a16="http://schemas.microsoft.com/office/drawing/2014/main" id="{5D41AB84-F68A-4541-9BB8-8DE6BC0E0BB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27572"/>
            <a:ext cx="5183188" cy="28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6A587C-A12A-4AB8-875C-9BCBC8276D5F}"/>
              </a:ext>
            </a:extLst>
          </p:cNvPr>
          <p:cNvSpPr txBox="1"/>
          <p:nvPr/>
        </p:nvSpPr>
        <p:spPr>
          <a:xfrm>
            <a:off x="2944705" y="618966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Schaffer</a:t>
            </a:r>
            <a:endParaRPr lang="en-US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7EF374-3460-4F54-B1C1-2474644E4F46}"/>
              </a:ext>
            </a:extLst>
          </p:cNvPr>
          <p:cNvSpPr txBox="1"/>
          <p:nvPr/>
        </p:nvSpPr>
        <p:spPr>
          <a:xfrm>
            <a:off x="8109982" y="6189663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Rastrigin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413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395DF-B67E-4ECF-8642-3BDD623E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Strategy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8C2DA5-A502-4812-AFDC-94C09E26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4" descr="http://blog.otoro.net/assets/20171031/rastrigin/simplees.gif">
            <a:extLst>
              <a:ext uri="{FF2B5EF4-FFF2-40B4-BE49-F238E27FC236}">
                <a16:creationId xmlns:a16="http://schemas.microsoft.com/office/drawing/2014/main" id="{12AB3270-0D52-4B52-9D0D-D504C42887E8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24" y="1825625"/>
            <a:ext cx="4456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.otoro.net/assets/20171031/schaffer/simplees.gif">
            <a:extLst>
              <a:ext uri="{FF2B5EF4-FFF2-40B4-BE49-F238E27FC236}">
                <a16:creationId xmlns:a16="http://schemas.microsoft.com/office/drawing/2014/main" id="{4A92F6C6-7753-4E41-A4BB-60A3FF6AF722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724" y="1825625"/>
            <a:ext cx="4456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3075393-980B-4D8A-83FF-8D2F3039D204}"/>
              </a:ext>
            </a:extLst>
          </p:cNvPr>
          <p:cNvSpPr/>
          <p:nvPr/>
        </p:nvSpPr>
        <p:spPr>
          <a:xfrm>
            <a:off x="3845063" y="6176963"/>
            <a:ext cx="4501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en-US" sz="1200" dirty="0">
                <a:hlinkClick r:id="rId4"/>
              </a:rPr>
              <a:t>http://blog.otoro.net/2017/10/29/visual-evolution-strategies/</a:t>
            </a:r>
            <a:endParaRPr lang="en-US"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C74A13-C5EE-4FF7-BBA3-E7B009F49007}"/>
              </a:ext>
            </a:extLst>
          </p:cNvPr>
          <p:cNvSpPr txBox="1"/>
          <p:nvPr/>
        </p:nvSpPr>
        <p:spPr>
          <a:xfrm>
            <a:off x="2955023" y="1456293"/>
            <a:ext cx="94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Schaffer</a:t>
            </a:r>
            <a:endParaRPr lang="en-US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2D032E2-72F3-4563-9994-137C265334A9}"/>
              </a:ext>
            </a:extLst>
          </p:cNvPr>
          <p:cNvSpPr txBox="1"/>
          <p:nvPr/>
        </p:nvSpPr>
        <p:spPr>
          <a:xfrm>
            <a:off x="8262381" y="1456293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Rastrigin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3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801D-AF15-40D3-8A9E-0349A122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Adaptação da Matriz de Covariância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B440ABB-78CA-4EA6-B63D-278384560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Uma ideia simples para evoluir a matriz de covariância é usar a covariância amostral das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melhores amostras: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em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B440ABB-78CA-4EA6-B63D-278384560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0CE25E-C1AB-428B-8DEE-1B6E966F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801D-AF15-40D3-8A9E-0349A122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Adaptação da Matriz de Covariância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B440ABB-78CA-4EA6-B63D-278384560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589" y="1825625"/>
                <a:ext cx="10515600" cy="4351338"/>
              </a:xfrm>
            </p:spPr>
            <p:txBody>
              <a:bodyPr/>
              <a:lstStyle/>
              <a:p>
                <a:r>
                  <a:rPr lang="pt-BR" dirty="0"/>
                  <a:t>Alternativamente, pode-se usar a média real da distribuição: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em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é a </a:t>
                </a:r>
                <a:r>
                  <a:rPr lang="en-US" dirty="0" err="1"/>
                  <a:t>média</a:t>
                </a:r>
                <a:r>
                  <a:rPr lang="en-US" dirty="0"/>
                  <a:t> real da </a:t>
                </a:r>
                <a:r>
                  <a:rPr lang="en-US" dirty="0" err="1"/>
                  <a:t>distribuição</a:t>
                </a:r>
                <a:r>
                  <a:rPr lang="en-US" dirty="0"/>
                  <a:t> </a:t>
                </a:r>
                <a:r>
                  <a:rPr lang="en-US" dirty="0" err="1"/>
                  <a:t>usada</a:t>
                </a:r>
                <a:r>
                  <a:rPr lang="en-US" dirty="0"/>
                  <a:t> para </a:t>
                </a:r>
                <a:r>
                  <a:rPr lang="en-US" dirty="0" err="1"/>
                  <a:t>gerar</a:t>
                </a:r>
                <a:r>
                  <a:rPr lang="en-US" dirty="0"/>
                  <a:t> as </a:t>
                </a:r>
                <a:r>
                  <a:rPr lang="en-US" dirty="0" err="1"/>
                  <a:t>amostras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Espera</a:t>
                </a:r>
                <a:r>
                  <a:rPr lang="en-US" dirty="0"/>
                  <a:t>-se que a </a:t>
                </a:r>
                <a:r>
                  <a:rPr lang="en-US" dirty="0" err="1"/>
                  <a:t>adaptação</a:t>
                </a:r>
                <a:r>
                  <a:rPr lang="en-US" dirty="0"/>
                  <a:t> da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covariância</a:t>
                </a:r>
                <a:r>
                  <a:rPr lang="en-US" dirty="0"/>
                  <a:t> </a:t>
                </a:r>
                <a:r>
                  <a:rPr lang="en-US" dirty="0" err="1"/>
                  <a:t>permita</a:t>
                </a:r>
                <a:r>
                  <a:rPr lang="en-US" dirty="0"/>
                  <a:t> </a:t>
                </a:r>
                <a:r>
                  <a:rPr lang="en-US" dirty="0" err="1"/>
                  <a:t>amostrar</a:t>
                </a:r>
                <a:r>
                  <a:rPr lang="en-US" dirty="0"/>
                  <a:t> de </a:t>
                </a:r>
                <a:r>
                  <a:rPr lang="en-US" dirty="0" err="1"/>
                  <a:t>direções</a:t>
                </a:r>
                <a:r>
                  <a:rPr lang="en-US" dirty="0"/>
                  <a:t> </a:t>
                </a:r>
                <a:r>
                  <a:rPr lang="en-US" dirty="0" err="1"/>
                  <a:t>melhores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B440ABB-78CA-4EA6-B63D-278384560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589" y="1825625"/>
                <a:ext cx="10515600" cy="4351338"/>
              </a:xfrm>
              <a:blipFill>
                <a:blip r:embed="rId2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0CE25E-C1AB-428B-8DEE-1B6E966F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AB0D5-86A9-4FFB-9484-3BD47903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Adaptação da Matriz de Covariância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75ADB5-A1E5-4E35-AEE8-8DC6E64B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34</a:t>
            </a:fld>
            <a:endParaRPr lang="en-US"/>
          </a:p>
        </p:txBody>
      </p:sp>
      <p:pic>
        <p:nvPicPr>
          <p:cNvPr id="3074" name="Picture 2" descr="http://blog.otoro.net/assets/20171031/schaffer/cmaes2.gif">
            <a:extLst>
              <a:ext uri="{FF2B5EF4-FFF2-40B4-BE49-F238E27FC236}">
                <a16:creationId xmlns:a16="http://schemas.microsoft.com/office/drawing/2014/main" id="{D7C8D42C-1BAB-441F-A44B-B2F88F2665FA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4" y="1825625"/>
            <a:ext cx="4456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.otoro.net/assets/20171031/rastrigin/cmaes2.gif">
            <a:extLst>
              <a:ext uri="{FF2B5EF4-FFF2-40B4-BE49-F238E27FC236}">
                <a16:creationId xmlns:a16="http://schemas.microsoft.com/office/drawing/2014/main" id="{EA4613A9-7174-44AF-8488-22D67757DED0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24" y="1825625"/>
            <a:ext cx="4456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DFBF5B8-16F8-4720-A3E8-F072C6CCB454}"/>
              </a:ext>
            </a:extLst>
          </p:cNvPr>
          <p:cNvSpPr/>
          <p:nvPr/>
        </p:nvSpPr>
        <p:spPr>
          <a:xfrm>
            <a:off x="3845063" y="6176963"/>
            <a:ext cx="4501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en-US" sz="1200" dirty="0">
                <a:hlinkClick r:id="rId4"/>
              </a:rPr>
              <a:t>http://blog.otoro.net/2017/10/29/visual-evolution-strategies/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6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4AC2632-68E0-4FE2-8301-4F3C2B69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Covariance</a:t>
            </a:r>
            <a:r>
              <a:rPr lang="pt-BR" i="1" dirty="0"/>
              <a:t> Matrix </a:t>
            </a:r>
            <a:r>
              <a:rPr lang="pt-BR" i="1" dirty="0" err="1"/>
              <a:t>Adaptation</a:t>
            </a:r>
            <a:r>
              <a:rPr lang="pt-BR" i="1" dirty="0"/>
              <a:t> ES </a:t>
            </a:r>
            <a:r>
              <a:rPr lang="pt-BR" dirty="0"/>
              <a:t>(CMA-ES)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53F4C33-7C0B-4C72-9528-0A0616B0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CMA-ES é baseado nas ideias apresentadas até então.</a:t>
            </a:r>
          </a:p>
          <a:p>
            <a:r>
              <a:rPr lang="pt-BR" dirty="0"/>
              <a:t>Traz </a:t>
            </a:r>
            <a:r>
              <a:rPr lang="pt-BR" b="1" dirty="0"/>
              <a:t>muitas</a:t>
            </a:r>
            <a:r>
              <a:rPr lang="pt-BR" dirty="0"/>
              <a:t> melhorias a essas ideias básicas (junta ideias de </a:t>
            </a:r>
            <a:r>
              <a:rPr lang="pt-BR" b="1" dirty="0"/>
              <a:t>muitos</a:t>
            </a:r>
            <a:r>
              <a:rPr lang="pt-BR" dirty="0"/>
              <a:t> artigos).</a:t>
            </a:r>
          </a:p>
          <a:p>
            <a:r>
              <a:rPr lang="pt-BR" dirty="0"/>
              <a:t>Escolhas de técnicas embasadas por demonstrações e experimentos.</a:t>
            </a:r>
          </a:p>
          <a:p>
            <a:r>
              <a:rPr lang="en-US" dirty="0" err="1"/>
              <a:t>Preocupação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prover </a:t>
            </a:r>
            <a:r>
              <a:rPr lang="en-US" dirty="0" err="1"/>
              <a:t>bons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para </a:t>
            </a:r>
            <a:r>
              <a:rPr lang="en-US" dirty="0" err="1"/>
              <a:t>hiperparâmetros</a:t>
            </a:r>
            <a:r>
              <a:rPr lang="en-US" dirty="0"/>
              <a:t>, de modo que </a:t>
            </a:r>
            <a:r>
              <a:rPr lang="en-US" dirty="0" err="1"/>
              <a:t>funcionem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.</a:t>
            </a:r>
          </a:p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adaptação</a:t>
            </a:r>
            <a:r>
              <a:rPr lang="en-US" dirty="0"/>
              <a:t> (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passo</a:t>
            </a:r>
            <a:r>
              <a:rPr lang="en-US" dirty="0"/>
              <a:t>, </a:t>
            </a:r>
            <a:r>
              <a:rPr lang="en-US" dirty="0" err="1"/>
              <a:t>média</a:t>
            </a:r>
            <a:r>
              <a:rPr lang="en-US" dirty="0"/>
              <a:t> e </a:t>
            </a:r>
            <a:r>
              <a:rPr lang="en-US" dirty="0" err="1"/>
              <a:t>covariância</a:t>
            </a:r>
            <a:r>
              <a:rPr lang="en-US" dirty="0"/>
              <a:t>) </a:t>
            </a:r>
            <a:r>
              <a:rPr lang="en-US" dirty="0" err="1"/>
              <a:t>tentam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81C536-AB2E-4221-9917-AB3AFC13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34152-6219-4447-BFFE-1B74A8C1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89F3FEC-1E10-4271-BC22-E9049154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Amostragem usa tamanho de passo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CMA-ES considera pesos para cada uma das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melhores</a:t>
                </a:r>
                <a:r>
                  <a:rPr lang="en-US" dirty="0"/>
                  <a:t> </a:t>
                </a:r>
                <a:r>
                  <a:rPr lang="en-US" dirty="0" err="1"/>
                  <a:t>amostras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tal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Métrica</a:t>
                </a:r>
                <a:r>
                  <a:rPr lang="en-US" dirty="0"/>
                  <a:t> </a:t>
                </a:r>
                <a:r>
                  <a:rPr lang="en-US" dirty="0" err="1"/>
                  <a:t>importante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89F3FEC-1E10-4271-BC22-E9049154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BF79B0-995B-45F6-BE60-E6860B01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36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F966CCF-51B1-447B-8C6D-A9825688C601}"/>
              </a:ext>
            </a:extLst>
          </p:cNvPr>
          <p:cNvSpPr/>
          <p:nvPr/>
        </p:nvSpPr>
        <p:spPr>
          <a:xfrm>
            <a:off x="3262993" y="2220685"/>
            <a:ext cx="5666014" cy="6368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415121-597D-44FA-B0FD-5551E2E44B41}"/>
                  </a:ext>
                </a:extLst>
              </p:cNvPr>
              <p:cNvSpPr txBox="1"/>
              <p:nvPr/>
            </p:nvSpPr>
            <p:spPr>
              <a:xfrm>
                <a:off x="5079086" y="5309586"/>
                <a:ext cx="2033827" cy="1064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pt-BR" sz="2000" dirty="0">
                  <a:solidFill>
                    <a:srgbClr val="FF0000"/>
                  </a:solidFill>
                </a:endParaRPr>
              </a:p>
              <a:p>
                <a:r>
                  <a:rPr lang="pt-BR" sz="2000" dirty="0" err="1">
                    <a:solidFill>
                      <a:srgbClr val="FF0000"/>
                    </a:solidFill>
                  </a:rPr>
                  <a:t>Bizu</a:t>
                </a:r>
                <a:r>
                  <a:rPr lang="pt-BR" sz="20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≈0,3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415121-597D-44FA-B0FD-5551E2E4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086" y="5309586"/>
                <a:ext cx="2033827" cy="1064907"/>
              </a:xfrm>
              <a:prstGeom prst="rect">
                <a:avLst/>
              </a:prstGeom>
              <a:blipFill>
                <a:blip r:embed="rId3"/>
                <a:stretch>
                  <a:fillRect l="-2994" b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>
            <a:extLst>
              <a:ext uri="{FF2B5EF4-FFF2-40B4-BE49-F238E27FC236}">
                <a16:creationId xmlns:a16="http://schemas.microsoft.com/office/drawing/2014/main" id="{F759FF0F-3871-4E41-8BA2-B7A2AAA414BE}"/>
              </a:ext>
            </a:extLst>
          </p:cNvPr>
          <p:cNvSpPr/>
          <p:nvPr/>
        </p:nvSpPr>
        <p:spPr>
          <a:xfrm>
            <a:off x="4910490" y="2245178"/>
            <a:ext cx="587828" cy="5878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528799C-8688-4F0D-B46B-DAE0D1C4452B}"/>
              </a:ext>
            </a:extLst>
          </p:cNvPr>
          <p:cNvSpPr/>
          <p:nvPr/>
        </p:nvSpPr>
        <p:spPr>
          <a:xfrm>
            <a:off x="6026225" y="2245178"/>
            <a:ext cx="587828" cy="5878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034DC1A-05E4-4D47-8CB0-DACEDFF07A88}"/>
              </a:ext>
            </a:extLst>
          </p:cNvPr>
          <p:cNvSpPr/>
          <p:nvPr/>
        </p:nvSpPr>
        <p:spPr>
          <a:xfrm>
            <a:off x="7477616" y="2245178"/>
            <a:ext cx="587828" cy="5878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AE9C716-1E18-4542-91D0-51E309FF9375}"/>
              </a:ext>
            </a:extLst>
          </p:cNvPr>
          <p:cNvSpPr txBox="1"/>
          <p:nvPr/>
        </p:nvSpPr>
        <p:spPr>
          <a:xfrm>
            <a:off x="5387813" y="2852450"/>
            <a:ext cx="127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adaptados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1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7" grpId="0" animBg="1"/>
      <p:bldP spid="8" grpId="0" animBg="1"/>
      <p:bldP spid="9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34152-6219-4447-BFFE-1B74A8C1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89F3FEC-1E10-4271-BC22-E9049154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Evolução da média considerando os pesos: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89F3FEC-1E10-4271-BC22-E9049154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BF79B0-995B-45F6-BE60-E6860B01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37</a:t>
            </a:fld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7DB97B-6A38-4A11-AAEA-ECD280078EA5}"/>
              </a:ext>
            </a:extLst>
          </p:cNvPr>
          <p:cNvSpPr/>
          <p:nvPr/>
        </p:nvSpPr>
        <p:spPr>
          <a:xfrm>
            <a:off x="2536371" y="2668007"/>
            <a:ext cx="7119257" cy="12083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97C1443-ED83-4D67-AEA8-F0996785CB0E}"/>
              </a:ext>
            </a:extLst>
          </p:cNvPr>
          <p:cNvSpPr/>
          <p:nvPr/>
        </p:nvSpPr>
        <p:spPr>
          <a:xfrm>
            <a:off x="5413829" y="3003650"/>
            <a:ext cx="587828" cy="5878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EAF566-ECCD-418F-9730-66BDD20DB4FD}"/>
                  </a:ext>
                </a:extLst>
              </p:cNvPr>
              <p:cNvSpPr txBox="1"/>
              <p:nvPr/>
            </p:nvSpPr>
            <p:spPr>
              <a:xfrm>
                <a:off x="4563904" y="4011259"/>
                <a:ext cx="22876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taxa de aprendizado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EAF566-ECCD-418F-9730-66BDD20D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904" y="4011259"/>
                <a:ext cx="2287678" cy="707886"/>
              </a:xfrm>
              <a:prstGeom prst="rect">
                <a:avLst/>
              </a:prstGeom>
              <a:blipFill>
                <a:blip r:embed="rId3"/>
                <a:stretch>
                  <a:fillRect l="-2933" t="-431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5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4144C-CE9D-4AF8-B366-11F8684F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D0AE000-35D0-4718-9651-99972BDEA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Evolução da matriz de covariância também considera os pesos: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pt-BR" dirty="0"/>
                  <a:t>Porém, para essa estimativa ser confiável, precisa-se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grande.</a:t>
                </a:r>
              </a:p>
              <a:p>
                <a:r>
                  <a:rPr lang="pt-BR" dirty="0"/>
                  <a:t>Rank-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-update aproveita informação das gerações anteriores para evitar isso.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D0AE000-35D0-4718-9651-99972BDEA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882035-06CB-421F-8249-0CAE643E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CA42EEC-1B38-4B84-B39F-F6E522A76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CMA-ES (Rank-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-Update)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CA42EEC-1B38-4B84-B39F-F6E522A76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47C9C5-E100-4C94-970C-F6B9C52C0B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Primeira ideia: média das matrizes de covariância das gerações: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interessante</a:t>
                </a:r>
                <a:r>
                  <a:rPr lang="en-US" dirty="0"/>
                  <a:t> </a:t>
                </a:r>
                <a:r>
                  <a:rPr lang="en-US" dirty="0" err="1"/>
                  <a:t>dar</a:t>
                </a:r>
                <a:r>
                  <a:rPr lang="en-US" dirty="0"/>
                  <a:t> </a:t>
                </a:r>
                <a:r>
                  <a:rPr lang="en-US" dirty="0" err="1"/>
                  <a:t>maior</a:t>
                </a:r>
                <a:r>
                  <a:rPr lang="en-US" dirty="0"/>
                  <a:t> peso para </a:t>
                </a:r>
                <a:r>
                  <a:rPr lang="en-US" dirty="0" err="1"/>
                  <a:t>informações</a:t>
                </a:r>
                <a:r>
                  <a:rPr lang="en-US" dirty="0"/>
                  <a:t>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atuais</a:t>
                </a:r>
                <a:r>
                  <a:rPr lang="en-US" dirty="0"/>
                  <a:t>. </a:t>
                </a:r>
                <a:r>
                  <a:rPr lang="en-US" dirty="0" err="1"/>
                  <a:t>Usar</a:t>
                </a:r>
                <a:r>
                  <a:rPr lang="en-US" dirty="0"/>
                  <a:t> </a:t>
                </a:r>
                <a:r>
                  <a:rPr lang="en-US" dirty="0" err="1"/>
                  <a:t>média</a:t>
                </a:r>
                <a:r>
                  <a:rPr lang="en-US" dirty="0"/>
                  <a:t> </a:t>
                </a:r>
                <a:r>
                  <a:rPr lang="en-US" dirty="0" err="1"/>
                  <a:t>móvel</a:t>
                </a:r>
                <a:r>
                  <a:rPr lang="en-US" dirty="0"/>
                  <a:t> </a:t>
                </a:r>
                <a:r>
                  <a:rPr lang="en-US" dirty="0" err="1"/>
                  <a:t>exponencial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47C9C5-E100-4C94-970C-F6B9C52C0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22C7BE-B64D-498A-8E44-EC46CA1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39</a:t>
            </a:fld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A6E18FE-B2D7-40BB-AFFE-F2C88595D0CD}"/>
              </a:ext>
            </a:extLst>
          </p:cNvPr>
          <p:cNvSpPr/>
          <p:nvPr/>
        </p:nvSpPr>
        <p:spPr>
          <a:xfrm>
            <a:off x="6776357" y="4388644"/>
            <a:ext cx="473528" cy="4735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4B5F3D0-3639-4BD2-B983-A24E159895A9}"/>
                  </a:ext>
                </a:extLst>
              </p:cNvPr>
              <p:cNvSpPr txBox="1"/>
              <p:nvPr/>
            </p:nvSpPr>
            <p:spPr>
              <a:xfrm>
                <a:off x="4827715" y="5052580"/>
                <a:ext cx="4370812" cy="933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taxa de aprendizado para rank-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000" dirty="0">
                    <a:solidFill>
                      <a:srgbClr val="FF0000"/>
                    </a:solidFill>
                  </a:rPr>
                  <a:t>-update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B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pt-B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4B5F3D0-3639-4BD2-B983-A24E1598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5" y="5052580"/>
                <a:ext cx="4370812" cy="933974"/>
              </a:xfrm>
              <a:prstGeom prst="rect">
                <a:avLst/>
              </a:prstGeom>
              <a:blipFill>
                <a:blip r:embed="rId4"/>
                <a:stretch>
                  <a:fillRect l="-1534" t="-3922" r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0CDF239-3609-41C9-9004-E120920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Evolutivas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56C09D4-27F6-43B4-83C9-14C2B221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Inglês: </a:t>
            </a:r>
            <a:r>
              <a:rPr lang="pt-BR" i="1" dirty="0"/>
              <a:t>Evolution </a:t>
            </a:r>
            <a:r>
              <a:rPr lang="pt-BR" i="1" dirty="0" err="1"/>
              <a:t>Strategies</a:t>
            </a:r>
            <a:r>
              <a:rPr lang="pt-BR" i="1" dirty="0"/>
              <a:t> </a:t>
            </a:r>
            <a:r>
              <a:rPr lang="pt-BR" dirty="0"/>
              <a:t>(ES).</a:t>
            </a:r>
          </a:p>
          <a:p>
            <a:r>
              <a:rPr lang="pt-BR" dirty="0"/>
              <a:t>Métodos baseados em população trabalham com um conjunto de candidatos à solução.</a:t>
            </a:r>
          </a:p>
          <a:p>
            <a:r>
              <a:rPr lang="pt-BR" dirty="0"/>
              <a:t>Algoritmos Genéticos introduziram a ideia de selecionar e combinar as melhores soluções.</a:t>
            </a:r>
          </a:p>
          <a:p>
            <a:r>
              <a:rPr lang="pt-BR" dirty="0"/>
              <a:t>Evolution </a:t>
            </a:r>
            <a:r>
              <a:rPr lang="pt-BR" dirty="0" err="1"/>
              <a:t>Strategy</a:t>
            </a:r>
            <a:r>
              <a:rPr lang="pt-BR" dirty="0"/>
              <a:t> (ES) também utiliza conceitos de evolução: mutação e seleção.</a:t>
            </a:r>
          </a:p>
          <a:p>
            <a:r>
              <a:rPr lang="pt-BR" dirty="0"/>
              <a:t>ES amostra pontos de uma distribuição de probabilidade (mutação).</a:t>
            </a:r>
          </a:p>
          <a:p>
            <a:r>
              <a:rPr lang="pt-BR" dirty="0"/>
              <a:t>Os parâmetros da distribuição são evoluídos a partir das melhores amostras (seleção).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503EB3-4AC1-4E75-AC3A-CF7C3A2D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12EA-1CCF-47E0-86C2-FB6F844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Móvel Exponencial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30EDB58-580C-4489-AC57-88B76F4CB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Uso</a:t>
                </a:r>
                <a:r>
                  <a:rPr lang="en-US" dirty="0"/>
                  <a:t> </a:t>
                </a:r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comum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Engenharia</a:t>
                </a:r>
                <a:r>
                  <a:rPr lang="en-US" dirty="0"/>
                  <a:t>, </a:t>
                </a:r>
                <a:r>
                  <a:rPr lang="en-US" dirty="0" err="1"/>
                  <a:t>em</a:t>
                </a:r>
                <a:r>
                  <a:rPr lang="en-US" dirty="0"/>
                  <a:t> especial </a:t>
                </a:r>
                <a:r>
                  <a:rPr lang="en-US" dirty="0" err="1"/>
                  <a:t>Computação</a:t>
                </a:r>
                <a:r>
                  <a:rPr lang="en-US" dirty="0"/>
                  <a:t> e IA.</a:t>
                </a:r>
              </a:p>
              <a:p>
                <a:r>
                  <a:rPr lang="en-US" dirty="0" err="1"/>
                  <a:t>Implementa</a:t>
                </a:r>
                <a:r>
                  <a:rPr lang="en-US" dirty="0"/>
                  <a:t> um </a:t>
                </a:r>
                <a:r>
                  <a:rPr lang="en-US" dirty="0" err="1"/>
                  <a:t>filtro</a:t>
                </a:r>
                <a:r>
                  <a:rPr lang="en-US" dirty="0"/>
                  <a:t> </a:t>
                </a:r>
                <a:r>
                  <a:rPr lang="en-US" dirty="0" err="1"/>
                  <a:t>passa-baixas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Abrindo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30EDB58-580C-4489-AC57-88B76F4CB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78BC61-99A6-40E2-9D7C-5014E637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12EA-1CCF-47E0-86C2-FB6F844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Móvel Exponencial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29AE6A3-D406-4C6C-859D-CBFB0BEFF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900" y="1309164"/>
            <a:ext cx="6934200" cy="5183711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78BC61-99A6-40E2-9D7C-5014E637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54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9D3967-D904-4F60-9CDC-5BA292295D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CMA-ES (Rank-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-Update)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9D3967-D904-4F60-9CDC-5BA292295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25D12A-9C0E-4DCB-9826-AEDB8E796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 autor ainda comentam de uma variação que considera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pesos: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)/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&gt;0≥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=1,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25D12A-9C0E-4DCB-9826-AEDB8E796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9D288D-931A-4F13-BC6D-32E4FA0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12A2D-9A0B-4201-A169-BA96D7F2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(Rank-</a:t>
            </a:r>
            <a:r>
              <a:rPr lang="pt-BR" dirty="0" err="1"/>
              <a:t>One</a:t>
            </a:r>
            <a:r>
              <a:rPr lang="pt-BR" dirty="0"/>
              <a:t>-Update)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7F6FE2-BDBC-4607-BC70-4246C8B0D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Autores </a:t>
                </a:r>
                <a:r>
                  <a:rPr lang="en-US" dirty="0" err="1"/>
                  <a:t>argumentam</a:t>
                </a:r>
                <a:r>
                  <a:rPr lang="en-US" dirty="0"/>
                  <a:t> que a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covariância</a:t>
                </a:r>
                <a:r>
                  <a:rPr lang="en-US" dirty="0"/>
                  <a:t> </a:t>
                </a:r>
                <a:r>
                  <a:rPr lang="en-US" dirty="0" err="1"/>
                  <a:t>perde</a:t>
                </a:r>
                <a:r>
                  <a:rPr lang="en-US" dirty="0"/>
                  <a:t> </a:t>
                </a:r>
                <a:r>
                  <a:rPr lang="en-US" dirty="0" err="1"/>
                  <a:t>informação</a:t>
                </a:r>
                <a:r>
                  <a:rPr lang="en-US" dirty="0"/>
                  <a:t> de </a:t>
                </a:r>
                <a:r>
                  <a:rPr lang="en-US" dirty="0" err="1"/>
                  <a:t>sinal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Para </a:t>
                </a:r>
                <a:r>
                  <a:rPr lang="en-US" dirty="0" err="1"/>
                  <a:t>evitar</a:t>
                </a:r>
                <a:r>
                  <a:rPr lang="en-US" dirty="0"/>
                  <a:t> </a:t>
                </a:r>
                <a:r>
                  <a:rPr lang="en-US" dirty="0" err="1"/>
                  <a:t>isso</a:t>
                </a:r>
                <a:r>
                  <a:rPr lang="en-US" dirty="0"/>
                  <a:t>, </a:t>
                </a:r>
                <a:r>
                  <a:rPr lang="en-US" dirty="0" err="1"/>
                  <a:t>usar</a:t>
                </a:r>
                <a:r>
                  <a:rPr lang="en-US" dirty="0"/>
                  <a:t> </a:t>
                </a:r>
                <a:r>
                  <a:rPr lang="en-US" dirty="0" err="1"/>
                  <a:t>acumulação</a:t>
                </a:r>
                <a:r>
                  <a:rPr lang="en-US" dirty="0"/>
                  <a:t> (</a:t>
                </a:r>
                <a:r>
                  <a:rPr lang="en-US" i="1" dirty="0"/>
                  <a:t>cumulation</a:t>
                </a:r>
                <a:r>
                  <a:rPr lang="en-US" dirty="0"/>
                  <a:t>)</a:t>
                </a:r>
                <a:r>
                  <a:rPr lang="en-US" i="1" dirty="0"/>
                  <a:t> </a:t>
                </a:r>
                <a:r>
                  <a:rPr lang="en-US" dirty="0"/>
                  <a:t>das </a:t>
                </a:r>
                <a:r>
                  <a:rPr lang="en-US" dirty="0" err="1"/>
                  <a:t>atualizações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CMA-ES </a:t>
                </a:r>
                <a:r>
                  <a:rPr lang="en-US" dirty="0" err="1"/>
                  <a:t>faz</a:t>
                </a:r>
                <a:r>
                  <a:rPr lang="en-US" dirty="0"/>
                  <a:t> </a:t>
                </a:r>
                <a:r>
                  <a:rPr lang="en-US" dirty="0" err="1"/>
                  <a:t>isso</a:t>
                </a:r>
                <a:r>
                  <a:rPr lang="en-US" dirty="0"/>
                  <a:t> com </a:t>
                </a:r>
                <a:r>
                  <a:rPr lang="en-US" dirty="0" err="1"/>
                  <a:t>média</a:t>
                </a:r>
                <a:r>
                  <a:rPr lang="en-US" dirty="0"/>
                  <a:t> </a:t>
                </a:r>
                <a:r>
                  <a:rPr lang="en-US" dirty="0" err="1"/>
                  <a:t>exponencial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chamado</a:t>
                </a:r>
                <a:r>
                  <a:rPr lang="en-US" dirty="0"/>
                  <a:t> de </a:t>
                </a:r>
                <a:r>
                  <a:rPr lang="en-US" i="1" dirty="0"/>
                  <a:t>evolution path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7F6FE2-BDBC-4607-BC70-4246C8B0D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741CAC-41C8-4562-BD22-A8EC09CB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43</a:t>
            </a:fld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4A0D450-8069-4A60-9062-9B2CDF6E4DF6}"/>
              </a:ext>
            </a:extLst>
          </p:cNvPr>
          <p:cNvSpPr/>
          <p:nvPr/>
        </p:nvSpPr>
        <p:spPr>
          <a:xfrm>
            <a:off x="4025900" y="4724400"/>
            <a:ext cx="457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1439D9-CC19-4955-BD69-447050D34C3B}"/>
              </a:ext>
            </a:extLst>
          </p:cNvPr>
          <p:cNvSpPr txBox="1"/>
          <p:nvPr/>
        </p:nvSpPr>
        <p:spPr>
          <a:xfrm>
            <a:off x="1880852" y="5072816"/>
            <a:ext cx="3845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taxa de aprendizado do </a:t>
            </a:r>
            <a:r>
              <a:rPr lang="pt-BR" sz="2000" i="1" dirty="0" err="1">
                <a:solidFill>
                  <a:srgbClr val="FF0000"/>
                </a:solidFill>
              </a:rPr>
              <a:t>cumulation</a:t>
            </a:r>
            <a:endParaRPr lang="en-US" sz="20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A9BC0EF-3455-4ECE-BDB2-9A1B1B5C4B43}"/>
                  </a:ext>
                </a:extLst>
              </p:cNvPr>
              <p:cNvSpPr txBox="1"/>
              <p:nvPr/>
            </p:nvSpPr>
            <p:spPr>
              <a:xfrm>
                <a:off x="6995560" y="5388429"/>
                <a:ext cx="2202141" cy="466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≈4/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A9BC0EF-3455-4ECE-BDB2-9A1B1B5C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560" y="5388429"/>
                <a:ext cx="2202141" cy="466090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0DC59E40-92B6-4490-AF6B-4CAC5AC69DC9}"/>
              </a:ext>
            </a:extLst>
          </p:cNvPr>
          <p:cNvSpPr/>
          <p:nvPr/>
        </p:nvSpPr>
        <p:spPr>
          <a:xfrm>
            <a:off x="1730829" y="4392387"/>
            <a:ext cx="8735785" cy="99604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FF0D6-78DB-4391-B718-077957F9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DE5219F-D7FE-4CEB-9203-22EDFC814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Atualização da matriz de covariância combina rank-</a:t>
                </a:r>
                <a:r>
                  <a:rPr lang="pt-BR" dirty="0" err="1"/>
                  <a:t>one</a:t>
                </a:r>
                <a:r>
                  <a:rPr lang="pt-BR" dirty="0"/>
                  <a:t>-update e rank-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-update: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DE5219F-D7FE-4CEB-9203-22EDFC814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927CE7-97E1-4571-84DC-E9136EF1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3EBE42-1229-4F0D-9BAB-4CA5A9C4F7F5}"/>
                  </a:ext>
                </a:extLst>
              </p:cNvPr>
              <p:cNvSpPr txBox="1"/>
              <p:nvPr/>
            </p:nvSpPr>
            <p:spPr>
              <a:xfrm>
                <a:off x="4666121" y="4102216"/>
                <a:ext cx="2853345" cy="431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≈2/</m:t>
                    </m:r>
                    <m:sSup>
                      <m:sSup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3EBE42-1229-4F0D-9BAB-4CA5A9C4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21" y="4102216"/>
                <a:ext cx="2853345" cy="431015"/>
              </a:xfrm>
              <a:prstGeom prst="rect">
                <a:avLst/>
              </a:prstGeom>
              <a:blipFill>
                <a:blip r:embed="rId3"/>
                <a:stretch>
                  <a:fillRect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B29DC0B0-5738-444B-9891-D9E18B061A56}"/>
              </a:ext>
            </a:extLst>
          </p:cNvPr>
          <p:cNvSpPr/>
          <p:nvPr/>
        </p:nvSpPr>
        <p:spPr>
          <a:xfrm>
            <a:off x="1151989" y="2597143"/>
            <a:ext cx="9787255" cy="15470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13636BF-77F0-4C63-BD2A-37190C33FC12}"/>
              </a:ext>
            </a:extLst>
          </p:cNvPr>
          <p:cNvSpPr/>
          <p:nvPr/>
        </p:nvSpPr>
        <p:spPr>
          <a:xfrm>
            <a:off x="4604741" y="3346851"/>
            <a:ext cx="457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84DC03-C67D-4952-89AD-702A717B0302}"/>
              </a:ext>
            </a:extLst>
          </p:cNvPr>
          <p:cNvSpPr txBox="1"/>
          <p:nvPr/>
        </p:nvSpPr>
        <p:spPr>
          <a:xfrm>
            <a:off x="2621485" y="3776072"/>
            <a:ext cx="442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taxa de aprendizado do rank-</a:t>
            </a:r>
            <a:r>
              <a:rPr lang="pt-BR" sz="2000" dirty="0" err="1">
                <a:solidFill>
                  <a:srgbClr val="FF0000"/>
                </a:solidFill>
              </a:rPr>
              <a:t>one</a:t>
            </a:r>
            <a:r>
              <a:rPr lang="pt-BR" sz="2000" dirty="0">
                <a:solidFill>
                  <a:srgbClr val="FF0000"/>
                </a:solidFill>
              </a:rPr>
              <a:t>-update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animBg="1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F5371-2E33-4A5C-A315-F3BF7EDA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(Controle do Passo)</a:t>
            </a:r>
            <a:endParaRPr lang="en-US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91D35D-A12E-4EE5-941B-0691F8557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1689"/>
            <a:ext cx="10515600" cy="353921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0C433B-217A-40C3-8764-FB3BE04F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4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F5371-2E33-4A5C-A315-F3BF7EDA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(Controle do Passo)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0C433B-217A-40C3-8764-FB3BE04F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1B058059-D914-4400-B873-EB667EA63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Calcula-se outro </a:t>
                </a:r>
                <a:r>
                  <a:rPr lang="pt-BR" i="1" dirty="0" err="1"/>
                  <a:t>evolution</a:t>
                </a:r>
                <a:r>
                  <a:rPr lang="pt-BR" i="1" dirty="0"/>
                  <a:t> path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B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𝟎</m:t>
                                                  </m:r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pt-B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𝑰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den>
                                  </m:f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1B058059-D914-4400-B873-EB667EA63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>
            <a:extLst>
              <a:ext uri="{FF2B5EF4-FFF2-40B4-BE49-F238E27FC236}">
                <a16:creationId xmlns:a16="http://schemas.microsoft.com/office/drawing/2014/main" id="{F5379A1F-ECF2-4200-B7D7-E0B840D71657}"/>
              </a:ext>
            </a:extLst>
          </p:cNvPr>
          <p:cNvSpPr/>
          <p:nvPr/>
        </p:nvSpPr>
        <p:spPr>
          <a:xfrm>
            <a:off x="3421742" y="2520043"/>
            <a:ext cx="457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E544AEE-9AE8-4694-AC44-AB28F8415ECD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8087037" y="3085337"/>
            <a:ext cx="0" cy="343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EDDCE26-51E5-4DDC-8E92-FF7076D945DE}"/>
                  </a:ext>
                </a:extLst>
              </p:cNvPr>
              <p:cNvSpPr txBox="1"/>
              <p:nvPr/>
            </p:nvSpPr>
            <p:spPr>
              <a:xfrm>
                <a:off x="5865113" y="3425747"/>
                <a:ext cx="44438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evitar que dependa da “orientação” de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EDDCE26-51E5-4DDC-8E92-FF7076D9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113" y="3425747"/>
                <a:ext cx="4443845" cy="400110"/>
              </a:xfrm>
              <a:prstGeom prst="rect">
                <a:avLst/>
              </a:prstGeom>
              <a:blipFill>
                <a:blip r:embed="rId3"/>
                <a:stretch>
                  <a:fillRect l="-1372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B2E1C3B-7FAD-4760-8EC8-DEFEF380458D}"/>
                  </a:ext>
                </a:extLst>
              </p:cNvPr>
              <p:cNvSpPr txBox="1"/>
              <p:nvPr/>
            </p:nvSpPr>
            <p:spPr>
              <a:xfrm>
                <a:off x="2236909" y="3121224"/>
                <a:ext cx="2826866" cy="772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FF0000"/>
                    </a:solidFill>
                  </a:rPr>
                  <a:t>Taxa de aprendizado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≈4/</m:t>
                    </m:r>
                    <m:r>
                      <a:rPr 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B2E1C3B-7FAD-4760-8EC8-DEFEF380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09" y="3121224"/>
                <a:ext cx="2826866" cy="772904"/>
              </a:xfrm>
              <a:prstGeom prst="rect">
                <a:avLst/>
              </a:prstGeom>
              <a:blipFill>
                <a:blip r:embed="rId4"/>
                <a:stretch>
                  <a:fillRect l="-2155" t="-393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913201E2-201E-44D4-A04F-1D92472AC9FA}"/>
              </a:ext>
            </a:extLst>
          </p:cNvPr>
          <p:cNvSpPr/>
          <p:nvPr/>
        </p:nvSpPr>
        <p:spPr>
          <a:xfrm>
            <a:off x="7512670" y="1997900"/>
            <a:ext cx="1148733" cy="10874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C54C1A-90F1-4641-8D83-A0D495A88A82}"/>
              </a:ext>
            </a:extLst>
          </p:cNvPr>
          <p:cNvSpPr/>
          <p:nvPr/>
        </p:nvSpPr>
        <p:spPr>
          <a:xfrm>
            <a:off x="5720789" y="4961194"/>
            <a:ext cx="549382" cy="5493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B4D79C9-3F5C-44DD-8952-FCB959C3BA72}"/>
                  </a:ext>
                </a:extLst>
              </p:cNvPr>
              <p:cNvSpPr txBox="1"/>
              <p:nvPr/>
            </p:nvSpPr>
            <p:spPr>
              <a:xfrm>
                <a:off x="4805849" y="5544132"/>
                <a:ext cx="2379262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FF0000"/>
                    </a:solidFill>
                  </a:rPr>
                  <a:t>d</a:t>
                </a:r>
                <a:r>
                  <a:rPr lang="pt-BR" sz="2000" dirty="0" err="1">
                    <a:solidFill>
                      <a:srgbClr val="FF0000"/>
                    </a:solidFill>
                  </a:rPr>
                  <a:t>amping</a:t>
                </a:r>
                <a:r>
                  <a:rPr lang="pt-BR" sz="2000" dirty="0">
                    <a:solidFill>
                      <a:srgbClr val="FF0000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≈1+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B4D79C9-3F5C-44DD-8952-FCB959C3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849" y="5544132"/>
                <a:ext cx="2379262" cy="1026435"/>
              </a:xfrm>
              <a:prstGeom prst="rect">
                <a:avLst/>
              </a:prstGeom>
              <a:blipFill>
                <a:blip r:embed="rId5"/>
                <a:stretch>
                  <a:fillRect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9EC8029D-1EA8-4BE0-A1F2-992138C929B1}"/>
              </a:ext>
            </a:extLst>
          </p:cNvPr>
          <p:cNvSpPr/>
          <p:nvPr/>
        </p:nvSpPr>
        <p:spPr>
          <a:xfrm>
            <a:off x="1202372" y="2203734"/>
            <a:ext cx="9787255" cy="10165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3B67FA3-722A-4258-B0DF-872337E82D1C}"/>
              </a:ext>
            </a:extLst>
          </p:cNvPr>
          <p:cNvSpPr/>
          <p:nvPr/>
        </p:nvSpPr>
        <p:spPr>
          <a:xfrm>
            <a:off x="2619043" y="3995160"/>
            <a:ext cx="6860518" cy="16307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4" grpId="0" animBg="1"/>
      <p:bldP spid="19" grpId="0" animBg="1"/>
      <p:bldP spid="20" grpId="0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6F5-2245-48CA-A308-E5AB82ED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(Inicialização)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EE818EE-C8A4-47FF-A679-12F913A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Entrada: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Inicialização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 err="1"/>
                  <a:t>Hiperparâmetros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≈4/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≈4/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≈2/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≈1+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t.q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≈0,3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Ver </a:t>
                </a:r>
                <a:r>
                  <a:rPr lang="en-US" dirty="0" err="1"/>
                  <a:t>página</a:t>
                </a:r>
                <a:r>
                  <a:rPr lang="en-US" dirty="0"/>
                  <a:t> 32 do tutorial de CMA-ES.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EE818EE-C8A4-47FF-A679-12F913A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1DB12D-CEF1-4909-AEAE-FF87A681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2C02A-9985-4566-B0EB-79BAD5DF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(</a:t>
            </a:r>
            <a:r>
              <a:rPr lang="pt-BR" i="1" dirty="0"/>
              <a:t>Loop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90B0F83-6EAC-417E-8E01-8830ABC35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  <a:tabLst>
                    <a:tab pos="5669280" algn="r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pt-BR" b="0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nary>
                  </m:oMath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||</m:t>
                                          </m:r>
                                          <m:r>
                                            <a:rPr lang="pt-BR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90B0F83-6EAC-417E-8E01-8830ABC35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E12FE9-3FFC-4B89-8447-9043BA17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9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9EA1D-A4B1-4BC6-A7DE-0D2C6C35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usar CMA-ES?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D2ACA-A293-43BA-893D-6276EAA7B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Função de otimização não-linear, não-quadrática, não-convexa.</a:t>
            </a:r>
          </a:p>
          <a:p>
            <a:r>
              <a:rPr lang="pt-BR" dirty="0"/>
              <a:t>Rugosa: não-suave, descontínua, multimodal (múltiplos mínimos locais) e ruidosa.</a:t>
            </a:r>
          </a:p>
          <a:p>
            <a:r>
              <a:rPr lang="pt-BR" dirty="0"/>
              <a:t>Muitos parâmetros.</a:t>
            </a:r>
          </a:p>
          <a:p>
            <a:r>
              <a:rPr lang="pt-BR" dirty="0"/>
              <a:t>Não-separável (um parâmetro influencia no outro).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A1D8C6-C299-48B9-B690-D4D29E27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1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0CDF239-3609-41C9-9004-E120920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Evolutivas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56C09D4-27F6-43B4-83C9-14C2B221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Uma das variantes de ES é a </a:t>
            </a:r>
            <a:r>
              <a:rPr lang="pt-BR" dirty="0" err="1"/>
              <a:t>Covariance</a:t>
            </a:r>
            <a:r>
              <a:rPr lang="pt-BR" dirty="0"/>
              <a:t> Matrix </a:t>
            </a:r>
            <a:r>
              <a:rPr lang="pt-BR" dirty="0" err="1"/>
              <a:t>Adaptation</a:t>
            </a:r>
            <a:r>
              <a:rPr lang="pt-BR" dirty="0"/>
              <a:t> Evolution </a:t>
            </a:r>
            <a:r>
              <a:rPr lang="pt-BR" dirty="0" err="1"/>
              <a:t>Strategy</a:t>
            </a:r>
            <a:r>
              <a:rPr lang="pt-BR" dirty="0"/>
              <a:t> (CMA-ES).</a:t>
            </a:r>
          </a:p>
          <a:p>
            <a:r>
              <a:rPr lang="pt-BR" dirty="0"/>
              <a:t>CMA-ES trabalha com distribuições gaussianas.</a:t>
            </a:r>
          </a:p>
          <a:p>
            <a:r>
              <a:rPr lang="pt-BR" dirty="0"/>
              <a:t>Como o nome indica, a inovação do método consiste em adaptar a matriz de covariância da distribuição.</a:t>
            </a:r>
          </a:p>
          <a:p>
            <a:r>
              <a:rPr lang="pt-BR" dirty="0"/>
              <a:t>É um dos melhores algoritmos de otimização caixa preta conhecidos.</a:t>
            </a:r>
          </a:p>
          <a:p>
            <a:r>
              <a:rPr lang="pt-BR" b="1" dirty="0"/>
              <a:t>Muito </a:t>
            </a:r>
            <a:r>
              <a:rPr lang="pt-BR" dirty="0"/>
              <a:t>popular no futebol de robôs.</a:t>
            </a:r>
          </a:p>
          <a:p>
            <a:r>
              <a:rPr lang="pt-BR" dirty="0"/>
              <a:t>Rivaliza com métodos modernos de Aprendizado por Reforço Profundo.</a:t>
            </a:r>
          </a:p>
          <a:p>
            <a:r>
              <a:rPr lang="pt-BR" dirty="0"/>
              <a:t>Apesar de caixa preta, tem forte embasamento matemático.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503EB3-4AC1-4E75-AC3A-CF7C3A2D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9EA1D-A4B1-4BC6-A7DE-0D2C6C35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usar CMA-ES?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D2ACA-A293-43BA-893D-6276EAA7B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Função de otimização não-linear, não-quadrática, não-convexa.</a:t>
            </a:r>
          </a:p>
          <a:p>
            <a:r>
              <a:rPr lang="pt-BR" dirty="0"/>
              <a:t>Rugosa: não-suave, descontínua (problema para derivada), multimodal (múltiplos mínimos locais) e ruidosa.</a:t>
            </a:r>
          </a:p>
          <a:p>
            <a:r>
              <a:rPr lang="pt-BR" dirty="0"/>
              <a:t>Muitos parâmetros.</a:t>
            </a:r>
          </a:p>
          <a:p>
            <a:r>
              <a:rPr lang="pt-BR" dirty="0"/>
              <a:t>Não-separável (um parâmetro influencia no outro).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A1D8C6-C299-48B9-B690-D4D29E27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EEAEB-4A46-48D5-B050-263A7281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não usar CMA-ES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DB8E9C3-55FC-4AD9-BBC2-6F40E6F36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Problemas separáveis: rodar otimizações menores.</a:t>
                </a:r>
              </a:p>
              <a:p>
                <a:r>
                  <a:rPr lang="pt-BR" dirty="0"/>
                  <a:t>Gradiente fácil de calcular: </a:t>
                </a:r>
                <a:r>
                  <a:rPr lang="pt-BR" i="1" dirty="0" err="1"/>
                  <a:t>Gradient</a:t>
                </a:r>
                <a:r>
                  <a:rPr lang="pt-BR" i="1" dirty="0"/>
                  <a:t> </a:t>
                </a:r>
                <a:r>
                  <a:rPr lang="pt-BR" i="1" dirty="0" err="1"/>
                  <a:t>Descent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Dimensão pequena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pt-BR" dirty="0"/>
                  <a:t>): </a:t>
                </a:r>
                <a:r>
                  <a:rPr lang="pt-BR" dirty="0" err="1"/>
                  <a:t>Nelder-Mead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DB8E9C3-55FC-4AD9-BBC2-6F40E6F36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675C22-9ADE-4BAB-AF79-874B3224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8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16FEFCD-29A7-4F03-A193-6F8EEA1F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B37A9E3-A175-4F9C-B133-5E24EBE48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CC36FA-3D37-42A5-A978-7C3014C3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5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3E0AC8F-FE90-4C8C-BEA8-354EA006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de </a:t>
            </a:r>
            <a:r>
              <a:rPr lang="pt-BR" dirty="0" err="1"/>
              <a:t>Keyframes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422259E-6F8E-4A47-8E3E-386AA8A57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Exemplo: fazer robô chutar a bola o mais </a:t>
                </a:r>
                <a:r>
                  <a:rPr lang="pt-BR" dirty="0" err="1"/>
                  <a:t>distance</a:t>
                </a:r>
                <a:r>
                  <a:rPr lang="pt-BR" dirty="0"/>
                  <a:t> possível.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=</a:t>
                </a:r>
                <a:r>
                  <a:rPr lang="en-US" dirty="0" err="1"/>
                  <a:t>distância</a:t>
                </a:r>
                <a:r>
                  <a:rPr lang="en-US" dirty="0"/>
                  <a:t> que a bola </a:t>
                </a:r>
                <a:r>
                  <a:rPr lang="en-US" dirty="0" err="1"/>
                  <a:t>andou</a:t>
                </a:r>
                <a:r>
                  <a:rPr lang="en-US" dirty="0"/>
                  <a:t> </a:t>
                </a:r>
                <a:r>
                  <a:rPr lang="en-US" dirty="0" err="1"/>
                  <a:t>após</a:t>
                </a:r>
                <a:r>
                  <a:rPr lang="en-US" dirty="0"/>
                  <a:t> o </a:t>
                </a:r>
                <a:r>
                  <a:rPr lang="en-US" dirty="0" err="1"/>
                  <a:t>robô</a:t>
                </a:r>
                <a:r>
                  <a:rPr lang="en-US" dirty="0"/>
                  <a:t> </a:t>
                </a:r>
                <a:r>
                  <a:rPr lang="en-US" dirty="0" err="1"/>
                  <a:t>chutar</a:t>
                </a:r>
                <a:r>
                  <a:rPr lang="en-US" dirty="0"/>
                  <a:t> a bola.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=</a:t>
                </a:r>
                <a:r>
                  <a:rPr lang="en-US" dirty="0" err="1"/>
                  <a:t>sequência</a:t>
                </a:r>
                <a:r>
                  <a:rPr lang="en-US" dirty="0"/>
                  <a:t> de </a:t>
                </a:r>
                <a:r>
                  <a:rPr lang="en-US" dirty="0" err="1"/>
                  <a:t>ângulos</a:t>
                </a:r>
                <a:r>
                  <a:rPr lang="en-US" dirty="0"/>
                  <a:t> das juntas do </a:t>
                </a:r>
                <a:r>
                  <a:rPr lang="en-US" dirty="0" err="1"/>
                  <a:t>robô</a:t>
                </a:r>
                <a:r>
                  <a:rPr lang="en-US" dirty="0"/>
                  <a:t> </a:t>
                </a:r>
                <a:r>
                  <a:rPr lang="en-US" dirty="0" err="1"/>
                  <a:t>humanoide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Quantos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22 juntas x 7 keyframes + 6 tempos = 161 </a:t>
                </a:r>
                <a:r>
                  <a:rPr lang="en-US" dirty="0" err="1"/>
                  <a:t>parâmetros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422259E-6F8E-4A47-8E3E-386AA8A57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4EE6AC-737F-4C9F-8678-61C4B177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53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347022-3FC7-4AF8-9222-060D51E0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17" y="3306738"/>
            <a:ext cx="8969565" cy="15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FA786-6CA0-41D2-908F-0433D86A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de </a:t>
            </a:r>
            <a:r>
              <a:rPr lang="pt-BR" dirty="0" err="1"/>
              <a:t>Keyframes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C1E2B8-585D-4150-A1AF-C7E06FF0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 muito difícil:</a:t>
            </a:r>
          </a:p>
          <a:p>
            <a:pPr lvl="1"/>
            <a:r>
              <a:rPr lang="pt-BR" dirty="0"/>
              <a:t>Muitos parâmetros.</a:t>
            </a:r>
          </a:p>
          <a:p>
            <a:pPr lvl="1"/>
            <a:r>
              <a:rPr lang="pt-BR" dirty="0"/>
              <a:t>Dinâmica complexa.</a:t>
            </a:r>
          </a:p>
          <a:p>
            <a:pPr lvl="1"/>
            <a:r>
              <a:rPr lang="pt-BR" dirty="0"/>
              <a:t>Muitas descontinuidades (e.g. robô bater o pé no chão).</a:t>
            </a:r>
          </a:p>
          <a:p>
            <a:pPr lvl="1"/>
            <a:r>
              <a:rPr lang="pt-BR" dirty="0"/>
              <a:t>Muitos mínimos locais.</a:t>
            </a:r>
          </a:p>
          <a:p>
            <a:pPr lvl="1"/>
            <a:r>
              <a:rPr lang="pt-BR" dirty="0"/>
              <a:t>Estocástico (ruído do simulador).</a:t>
            </a:r>
          </a:p>
          <a:p>
            <a:r>
              <a:rPr lang="pt-BR" dirty="0"/>
              <a:t>Mesmo CMA-ES tem dificuldade de resolver do “zero”.</a:t>
            </a:r>
          </a:p>
          <a:p>
            <a:r>
              <a:rPr lang="en-US" dirty="0"/>
              <a:t>Como </a:t>
            </a:r>
            <a:r>
              <a:rPr lang="en-US" dirty="0" err="1"/>
              <a:t>conseguir</a:t>
            </a:r>
            <a:r>
              <a:rPr lang="en-US" dirty="0"/>
              <a:t> um </a:t>
            </a:r>
            <a:r>
              <a:rPr lang="en-US" dirty="0" err="1"/>
              <a:t>bom</a:t>
            </a:r>
            <a:r>
              <a:rPr lang="en-US" dirty="0"/>
              <a:t> “chute” </a:t>
            </a:r>
            <a:r>
              <a:rPr lang="en-US" dirty="0" err="1"/>
              <a:t>inicial</a:t>
            </a:r>
            <a:r>
              <a:rPr lang="en-US" dirty="0"/>
              <a:t> (</a:t>
            </a:r>
            <a:r>
              <a:rPr lang="en-US" dirty="0" err="1"/>
              <a:t>semente</a:t>
            </a:r>
            <a:r>
              <a:rPr lang="en-US" dirty="0"/>
              <a:t>)?</a:t>
            </a:r>
          </a:p>
          <a:p>
            <a:r>
              <a:rPr lang="en-US" dirty="0"/>
              <a:t>Por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roubar</a:t>
            </a:r>
            <a:r>
              <a:rPr lang="en-US" dirty="0"/>
              <a:t> </a:t>
            </a:r>
            <a:r>
              <a:rPr lang="en-US" dirty="0" err="1"/>
              <a:t>movimento</a:t>
            </a:r>
            <a:r>
              <a:rPr lang="en-US" dirty="0"/>
              <a:t> dos outros times? 😈</a:t>
            </a: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FB8CA6-C80F-4A7B-A06E-DC88BF78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2FCE2-869D-4683-A4D4-5B2E6384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de </a:t>
            </a:r>
            <a:r>
              <a:rPr lang="pt-BR" dirty="0" err="1"/>
              <a:t>Keyframes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D9F3F2-3717-4086-8F04-22A908B9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Pode-se “observar” movimento do adversário.</a:t>
            </a:r>
          </a:p>
          <a:p>
            <a:r>
              <a:rPr lang="pt-BR" dirty="0"/>
              <a:t>UT Austin Villa na verdade modificou o servidor para enviar posições das juntas do adversário.</a:t>
            </a:r>
          </a:p>
          <a:p>
            <a:r>
              <a:rPr lang="pt-BR" dirty="0"/>
              <a:t>Usou movimento “roubado” como semente do CMA-ES e obteve chute melhor ainda!</a:t>
            </a:r>
          </a:p>
          <a:p>
            <a:r>
              <a:rPr lang="pt-BR" dirty="0"/>
              <a:t>Amostragem das juntas a cada 60 ms.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3A55D4-C597-4AC4-A835-68C1EEAC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5FF41-3866-4956-9B0D-E3A758EC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de </a:t>
            </a:r>
            <a:r>
              <a:rPr lang="pt-BR" dirty="0" err="1"/>
              <a:t>Keyframes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B7A1C-A6A0-419E-A606-8E9E3B7D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amostragem de 60 </a:t>
            </a:r>
            <a:r>
              <a:rPr lang="pt-BR" dirty="0" err="1"/>
              <a:t>ms</a:t>
            </a:r>
            <a:r>
              <a:rPr lang="pt-BR" dirty="0"/>
              <a:t>, o chute ficou com 1958 parâmetros!</a:t>
            </a:r>
          </a:p>
          <a:p>
            <a:r>
              <a:rPr lang="pt-BR" dirty="0"/>
              <a:t>Parâmetros demais para o CMA-ES.</a:t>
            </a:r>
          </a:p>
          <a:p>
            <a:r>
              <a:rPr lang="pt-BR" dirty="0"/>
              <a:t>Redução de parâmetros:</a:t>
            </a:r>
          </a:p>
          <a:p>
            <a:pPr lvl="1"/>
            <a:r>
              <a:rPr lang="pt-BR" dirty="0"/>
              <a:t>Remoção das juntas da cabeça.</a:t>
            </a:r>
          </a:p>
          <a:p>
            <a:pPr lvl="1"/>
            <a:r>
              <a:rPr lang="pt-BR" dirty="0"/>
              <a:t>“Fusão” de parâmetros de juntas que variavam menos de 0,5</a:t>
            </a:r>
            <a:r>
              <a:rPr lang="en-US" dirty="0"/>
              <a:t>° entre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i="1" dirty="0"/>
              <a:t>frames </a:t>
            </a:r>
            <a:r>
              <a:rPr lang="en-US" dirty="0" err="1"/>
              <a:t>consecutivos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Remoção</a:t>
            </a:r>
            <a:r>
              <a:rPr lang="en-US" dirty="0"/>
              <a:t> de keyframes antes do chute </a:t>
            </a:r>
            <a:r>
              <a:rPr lang="en-US" dirty="0" err="1"/>
              <a:t>estar</a:t>
            </a:r>
            <a:r>
              <a:rPr lang="en-US" dirty="0"/>
              <a:t> “</a:t>
            </a:r>
            <a:r>
              <a:rPr lang="en-US" dirty="0" err="1"/>
              <a:t>preparado</a:t>
            </a:r>
            <a:r>
              <a:rPr lang="en-US" dirty="0"/>
              <a:t>”.</a:t>
            </a:r>
          </a:p>
          <a:p>
            <a:r>
              <a:rPr lang="en-US" dirty="0"/>
              <a:t>Com </a:t>
            </a:r>
            <a:r>
              <a:rPr lang="en-US" dirty="0" err="1"/>
              <a:t>redução</a:t>
            </a:r>
            <a:r>
              <a:rPr lang="en-US" dirty="0"/>
              <a:t> </a:t>
            </a:r>
            <a:r>
              <a:rPr lang="en-US" dirty="0" err="1"/>
              <a:t>ficou</a:t>
            </a:r>
            <a:r>
              <a:rPr lang="en-US" dirty="0"/>
              <a:t> com 59 </a:t>
            </a:r>
            <a:r>
              <a:rPr lang="en-US" dirty="0" err="1"/>
              <a:t>parâmetros</a:t>
            </a:r>
            <a:r>
              <a:rPr lang="en-US" dirty="0"/>
              <a:t>. </a:t>
            </a:r>
            <a:r>
              <a:rPr lang="en-US" dirty="0" err="1"/>
              <a:t>Mais</a:t>
            </a:r>
            <a:r>
              <a:rPr lang="en-US" dirty="0"/>
              <a:t> 3 </a:t>
            </a:r>
            <a:r>
              <a:rPr lang="en-US" dirty="0" err="1"/>
              <a:t>parâmetros</a:t>
            </a:r>
            <a:r>
              <a:rPr lang="en-US" dirty="0"/>
              <a:t> para a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 </a:t>
            </a:r>
            <a:r>
              <a:rPr lang="en-US" dirty="0" err="1"/>
              <a:t>robô</a:t>
            </a:r>
            <a:r>
              <a:rPr lang="en-US" dirty="0"/>
              <a:t> (x, y e </a:t>
            </a:r>
            <a:r>
              <a:rPr lang="en-US" dirty="0" err="1"/>
              <a:t>ângulo</a:t>
            </a:r>
            <a:r>
              <a:rPr lang="en-US" dirty="0"/>
              <a:t>): 62 </a:t>
            </a:r>
            <a:r>
              <a:rPr lang="en-US" dirty="0" err="1"/>
              <a:t>parâmetros</a:t>
            </a:r>
            <a:r>
              <a:rPr lang="en-US" dirty="0"/>
              <a:t>.</a:t>
            </a:r>
            <a:endParaRPr lang="pt-BR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D8F8E7-D610-4E94-8D72-04D4EBB7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33F55-514A-403A-80FA-CCC2E332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FCPKick">
            <a:hlinkClick r:id="" action="ppaction://media"/>
            <a:extLst>
              <a:ext uri="{FF2B5EF4-FFF2-40B4-BE49-F238E27FC236}">
                <a16:creationId xmlns:a16="http://schemas.microsoft.com/office/drawing/2014/main" id="{9382449B-654B-4E58-B106-841B0A3467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631" y="0"/>
            <a:ext cx="9024737" cy="6858000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45978-9F0A-4F98-A3AA-4B456C47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57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BA5349-0FBD-474C-ACBE-4A6449A7F4BB}"/>
              </a:ext>
            </a:extLst>
          </p:cNvPr>
          <p:cNvSpPr txBox="1"/>
          <p:nvPr/>
        </p:nvSpPr>
        <p:spPr>
          <a:xfrm>
            <a:off x="3324984" y="1027906"/>
            <a:ext cx="554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Chute Inicial (</a:t>
            </a:r>
            <a:r>
              <a:rPr lang="pt-BR" sz="4000" b="1" dirty="0" err="1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FCPortugal</a:t>
            </a:r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68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08E9E-965E-46FD-A303-D2E261D5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itialKick">
            <a:hlinkClick r:id="" action="ppaction://media"/>
            <a:extLst>
              <a:ext uri="{FF2B5EF4-FFF2-40B4-BE49-F238E27FC236}">
                <a16:creationId xmlns:a16="http://schemas.microsoft.com/office/drawing/2014/main" id="{15A178C7-B7CD-4FFC-86E9-4211508553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631" y="0"/>
            <a:ext cx="9024737" cy="6858000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94F4A2-1F5B-43E0-A56A-D0A581B9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58</a:t>
            </a:fld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C7D469-222F-42CB-B4DB-3CFF035795D4}"/>
              </a:ext>
            </a:extLst>
          </p:cNvPr>
          <p:cNvSpPr txBox="1"/>
          <p:nvPr/>
        </p:nvSpPr>
        <p:spPr>
          <a:xfrm>
            <a:off x="3840830" y="1027906"/>
            <a:ext cx="4510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Semente Amostrada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62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earnedKick">
            <a:hlinkClick r:id="" action="ppaction://media"/>
            <a:extLst>
              <a:ext uri="{FF2B5EF4-FFF2-40B4-BE49-F238E27FC236}">
                <a16:creationId xmlns:a16="http://schemas.microsoft.com/office/drawing/2014/main" id="{801E79C7-0FAD-4EBA-ABB0-BA36D56FE4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915" y="0"/>
            <a:ext cx="9024165" cy="685756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4769E7-6B4E-46A2-9F52-8F7C9C8C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0136E1-FBD0-4399-A29E-9D2F78D1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59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19B948-4544-4F50-813F-FC8F14B8F336}"/>
              </a:ext>
            </a:extLst>
          </p:cNvPr>
          <p:cNvSpPr txBox="1"/>
          <p:nvPr/>
        </p:nvSpPr>
        <p:spPr>
          <a:xfrm>
            <a:off x="3030672" y="1027906"/>
            <a:ext cx="6130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Chute Otimizado (Distância)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7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3FD4EA5-83EF-481B-8E8A-C9A7DE40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de Probabilidade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96EEC3E-9CF7-4554-9979-80AF46CBA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037F8B-0441-4743-91F9-98D6A642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0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ccuracyKick">
            <a:hlinkClick r:id="" action="ppaction://media"/>
            <a:extLst>
              <a:ext uri="{FF2B5EF4-FFF2-40B4-BE49-F238E27FC236}">
                <a16:creationId xmlns:a16="http://schemas.microsoft.com/office/drawing/2014/main" id="{A4856180-C528-4522-977E-28338307F9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915" y="435"/>
            <a:ext cx="9024165" cy="685756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606102-38EC-4C56-AB06-14496543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426F10-B5A4-411E-8C24-BD73FAE4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60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B664C7-F3A9-4AEA-8256-D752BFF76377}"/>
              </a:ext>
            </a:extLst>
          </p:cNvPr>
          <p:cNvSpPr txBox="1"/>
          <p:nvPr/>
        </p:nvSpPr>
        <p:spPr>
          <a:xfrm>
            <a:off x="3112329" y="1027906"/>
            <a:ext cx="5967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Chute Otimizado (Precisão)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7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5652E-DCDC-40AD-9DDF-8DE23009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irDistKick">
            <a:hlinkClick r:id="" action="ppaction://media"/>
            <a:extLst>
              <a:ext uri="{FF2B5EF4-FFF2-40B4-BE49-F238E27FC236}">
                <a16:creationId xmlns:a16="http://schemas.microsoft.com/office/drawing/2014/main" id="{8386D18F-B6F7-4F52-9974-CC9C3F16C9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722" y="0"/>
            <a:ext cx="9032555" cy="6863941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1FCB73-B1CD-4222-A0B4-E085E22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61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EEBAA-D089-4FAC-80FB-CE9F961C5C12}"/>
              </a:ext>
            </a:extLst>
          </p:cNvPr>
          <p:cNvSpPr txBox="1"/>
          <p:nvPr/>
        </p:nvSpPr>
        <p:spPr>
          <a:xfrm>
            <a:off x="3757057" y="1027906"/>
            <a:ext cx="4677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Chute Otimizado (Ar)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51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129A-3C51-4AF1-A22B-ECA433D2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Kickoff">
            <a:hlinkClick r:id="" action="ppaction://media"/>
            <a:extLst>
              <a:ext uri="{FF2B5EF4-FFF2-40B4-BE49-F238E27FC236}">
                <a16:creationId xmlns:a16="http://schemas.microsoft.com/office/drawing/2014/main" id="{B3B56F64-2CCC-459E-B4B5-60CB751FA5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722" y="0"/>
            <a:ext cx="9032555" cy="6863941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C51ED2-0BF7-4D9A-B053-294199AC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62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7FD10A-4FA2-4495-826B-D61F5CAF8DE5}"/>
              </a:ext>
            </a:extLst>
          </p:cNvPr>
          <p:cNvSpPr txBox="1"/>
          <p:nvPr/>
        </p:nvSpPr>
        <p:spPr>
          <a:xfrm>
            <a:off x="3273271" y="1027906"/>
            <a:ext cx="5645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Chute Otimizado (</a:t>
            </a:r>
            <a:r>
              <a:rPr lang="pt-BR" sz="4000" b="1" dirty="0" err="1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Kickoff</a:t>
            </a:r>
            <a:r>
              <a:rPr lang="pt-BR" sz="4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en-US" sz="4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53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BADE8-9E19-4222-9213-E12FED2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i="1" dirty="0"/>
              <a:t>Fitness</a:t>
            </a:r>
            <a:r>
              <a:rPr lang="pt-BR" dirty="0"/>
              <a:t> (Maximização)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040FEF-F025-45F4-A085-7FDE23D3E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Distância: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𝑓𝑎𝑙h𝑎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𝑓𝑖𝑛𝑎𝑙𝐵𝑎𝑙𝑙𝐿𝑜𝑐𝑎𝑡𝑖𝑜𝑛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𝑐𝑎𝑠𝑜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𝑐𝑜𝑛𝑡𝑟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𝑟𝑖𝑜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Falha</a:t>
                </a:r>
                <a:r>
                  <a:rPr lang="en-US" dirty="0"/>
                  <a:t>: </a:t>
                </a:r>
                <a:r>
                  <a:rPr lang="en-US" dirty="0" err="1"/>
                  <a:t>queda</a:t>
                </a:r>
                <a:r>
                  <a:rPr lang="en-US" dirty="0"/>
                  <a:t>, </a:t>
                </a:r>
                <a:r>
                  <a:rPr lang="en-US" dirty="0" err="1"/>
                  <a:t>chutar</a:t>
                </a:r>
                <a:r>
                  <a:rPr lang="en-US" dirty="0"/>
                  <a:t> para </a:t>
                </a:r>
                <a:r>
                  <a:rPr lang="en-US" dirty="0" err="1"/>
                  <a:t>trás</a:t>
                </a:r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tocar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bola antes de </a:t>
                </a:r>
                <a:r>
                  <a:rPr lang="en-US" dirty="0" err="1"/>
                  <a:t>chutá</a:t>
                </a:r>
                <a:r>
                  <a:rPr lang="en-US" dirty="0"/>
                  <a:t>-la.</a:t>
                </a:r>
              </a:p>
              <a:p>
                <a:r>
                  <a:rPr lang="en-US" dirty="0" err="1"/>
                  <a:t>Precisão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𝑓𝑎𝑙h𝑎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𝑓𝑖𝑛𝑎𝑙𝐵𝑎𝑙𝑙𝐿𝑜𝑐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𝑎𝑛𝑔𝑙𝑒𝑂𝑓𝑓𝑠𝑒</m:t>
                                    </m:r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/180</m:t>
                                    </m:r>
                                  </m:sup>
                                </m:s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𝑐𝑎𝑠𝑜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𝑐𝑜𝑛𝑡𝑟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𝑟𝑖𝑜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040FEF-F025-45F4-A085-7FDE23D3E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41915D-B5CE-4C06-9B89-19B52487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BADE8-9E19-4222-9213-E12FED2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i="1" dirty="0"/>
              <a:t>Fitness</a:t>
            </a:r>
            <a:r>
              <a:rPr lang="pt-BR" dirty="0"/>
              <a:t> (Maximização)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040FEF-F025-45F4-A085-7FDE23D3E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Bola no 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𝑓𝑎𝑙h𝑎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𝑒𝑟𝑟𝑜𝑢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𝑔𝑜𝑙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100+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𝑓𝑖𝑛𝑎𝑙𝐵𝑎𝑙𝑙𝐿𝑜𝑐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+2∗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𝑎𝑖𝑟𝐷𝑖𝑠𝑡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𝑐𝑎𝑠𝑜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𝑐𝑜𝑛𝑡𝑟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𝑟𝑖𝑜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airDist</a:t>
                </a:r>
                <a:r>
                  <a:rPr lang="en-US" dirty="0"/>
                  <a:t>: </a:t>
                </a:r>
                <a:r>
                  <a:rPr lang="en-US" dirty="0" err="1"/>
                  <a:t>distância</a:t>
                </a:r>
                <a:r>
                  <a:rPr lang="en-US" dirty="0"/>
                  <a:t> </a:t>
                </a:r>
                <a:r>
                  <a:rPr lang="en-US" dirty="0" err="1"/>
                  <a:t>percorrida</a:t>
                </a:r>
                <a:r>
                  <a:rPr lang="en-US" dirty="0"/>
                  <a:t> pela bola antes de </a:t>
                </a:r>
                <a:r>
                  <a:rPr lang="en-US" dirty="0" err="1"/>
                  <a:t>ficar</a:t>
                </a:r>
                <a:r>
                  <a:rPr lang="en-US" dirty="0"/>
                  <a:t> </a:t>
                </a:r>
                <a:r>
                  <a:rPr lang="en-US" dirty="0" err="1"/>
                  <a:t>abaixo</a:t>
                </a:r>
                <a:r>
                  <a:rPr lang="en-US" dirty="0"/>
                  <a:t> de 0,5 m </a:t>
                </a:r>
                <a:r>
                  <a:rPr lang="en-US" dirty="0" err="1"/>
                  <a:t>acima</a:t>
                </a:r>
                <a:r>
                  <a:rPr lang="en-US" dirty="0"/>
                  <a:t> do </a:t>
                </a:r>
                <a:r>
                  <a:rPr lang="en-US" dirty="0" err="1"/>
                  <a:t>chão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040FEF-F025-45F4-A085-7FDE23D3E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41915D-B5CE-4C06-9B89-19B52487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2E005-883E-4262-9656-FF9F1A72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i="1" dirty="0"/>
              <a:t>Fitness</a:t>
            </a:r>
            <a:r>
              <a:rPr lang="pt-BR" dirty="0"/>
              <a:t> (Maximização)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22476C2-72CE-43D3-87D9-09A29A3A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err="1"/>
                  <a:t>Kickoff</a:t>
                </a:r>
                <a:r>
                  <a:rPr lang="pt-BR" dirty="0"/>
                  <a:t> (</a:t>
                </a:r>
                <a:r>
                  <a:rPr lang="pt-BR" dirty="0" err="1"/>
                  <a:t>multi-agente</a:t>
                </a:r>
                <a:r>
                  <a:rPr lang="pt-BR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𝑡𝑜𝑢𝑐h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𝑓𝑎𝑙h𝑎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𝑓𝑖𝑛𝑎𝑙𝐵𝑎𝑙𝑙𝐿𝑜𝑐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𝑚𝑎𝑔𝑛𝑖𝑡𝑢𝑑𝑒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𝑐𝑎𝑠𝑜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𝑐𝑜𝑛𝑡𝑟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𝑟𝑖𝑜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𝑘𝑖𝑐𝑘𝑜𝑓𝑓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𝑓𝑎𝑙h𝑎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𝑜𝑟𝑑𝑒𝑚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𝑡𝑜𝑞𝑢𝑒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𝑒𝑟𝑟𝑎𝑑𝑎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𝑎𝑙𝑔𝑢𝑚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𝑎𝑔𝑒𝑛𝑡𝑒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𝑒𝑟𝑟𝑜𝑢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100+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𝑓𝑖𝑛𝑎𝑙𝐵𝑎𝑙𝑙𝐿𝑜𝑐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+2∗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𝑎𝑖𝑟𝐷𝑖𝑠𝑡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𝑐𝑎𝑠𝑜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𝑐𝑜𝑛𝑡𝑟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𝑟𝑖𝑜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22476C2-72CE-43D3-87D9-09A29A3A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802471-3519-4A25-98A0-F6DA4379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C1191-1157-4825-B192-D3537653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com CMA-ES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A686BD-7005-4D74-84DF-680A7724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População de 200 amostras.</a:t>
            </a:r>
          </a:p>
          <a:p>
            <a:r>
              <a:rPr lang="pt-BR" dirty="0"/>
              <a:t>Execução em </a:t>
            </a:r>
            <a:r>
              <a:rPr lang="pt-BR" i="1" dirty="0"/>
              <a:t>cluster</a:t>
            </a:r>
            <a:r>
              <a:rPr lang="pt-BR" dirty="0"/>
              <a:t>.</a:t>
            </a:r>
          </a:p>
          <a:p>
            <a:r>
              <a:rPr lang="pt-BR" dirty="0"/>
              <a:t>Em trabalho semelhante (caminhada), disse que teve </a:t>
            </a:r>
            <a:r>
              <a:rPr lang="pt-BR" i="1" dirty="0" err="1"/>
              <a:t>speedup</a:t>
            </a:r>
            <a:r>
              <a:rPr lang="pt-BR" dirty="0"/>
              <a:t> de 150. Otimização da caminhada levaria &gt;100 dias em único computador.</a:t>
            </a:r>
          </a:p>
          <a:p>
            <a:r>
              <a:rPr lang="pt-BR" dirty="0"/>
              <a:t>Trabalho mais recente, diz que execução sequencial demoraria 1,5 ano.</a:t>
            </a:r>
          </a:p>
          <a:p>
            <a:r>
              <a:rPr lang="pt-BR" dirty="0"/>
              <a:t>Patrick (UT Austin Villa) já usou CMA-ES em muitos contextos:</a:t>
            </a:r>
          </a:p>
          <a:p>
            <a:pPr lvl="1"/>
            <a:r>
              <a:rPr lang="pt-BR" dirty="0"/>
              <a:t>Caminhada.</a:t>
            </a:r>
          </a:p>
          <a:p>
            <a:pPr lvl="1"/>
            <a:r>
              <a:rPr lang="pt-BR" dirty="0"/>
              <a:t>Diferentes tipos de caminhada.</a:t>
            </a:r>
          </a:p>
          <a:p>
            <a:pPr lvl="1"/>
            <a:r>
              <a:rPr lang="pt-BR" dirty="0"/>
              <a:t>Levantar-se.</a:t>
            </a:r>
          </a:p>
          <a:p>
            <a:pPr lvl="1"/>
            <a:r>
              <a:rPr lang="pt-BR" dirty="0"/>
              <a:t>Diferentes tipos de chute.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9C0DC0-9D85-4AB5-B1B8-50E529B1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6D3C8-2228-4205-8985-4018A16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CMA-ES x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Reinforcement</a:t>
            </a:r>
            <a:r>
              <a:rPr lang="pt-BR" dirty="0"/>
              <a:t> Learning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630AE-E66B-4595-A019-0526AE265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Artigo do </a:t>
            </a:r>
            <a:r>
              <a:rPr lang="pt-BR" dirty="0" err="1"/>
              <a:t>OpenAI</a:t>
            </a:r>
            <a:r>
              <a:rPr lang="pt-BR" dirty="0"/>
              <a:t> de 2017.</a:t>
            </a:r>
          </a:p>
          <a:p>
            <a:r>
              <a:rPr lang="pt-BR" dirty="0"/>
              <a:t>CMA-ES x TRPO.</a:t>
            </a:r>
          </a:p>
          <a:p>
            <a:r>
              <a:rPr lang="en-US" dirty="0" err="1"/>
              <a:t>Usou</a:t>
            </a:r>
            <a:r>
              <a:rPr lang="en-US" dirty="0"/>
              <a:t> CMA-ES para </a:t>
            </a:r>
            <a:r>
              <a:rPr lang="en-US" dirty="0" err="1"/>
              <a:t>treinar</a:t>
            </a:r>
            <a:r>
              <a:rPr lang="en-US" dirty="0"/>
              <a:t> rede neural da </a:t>
            </a:r>
            <a:r>
              <a:rPr lang="en-US" dirty="0" err="1"/>
              <a:t>política</a:t>
            </a:r>
            <a:r>
              <a:rPr lang="en-US" dirty="0"/>
              <a:t>.</a:t>
            </a:r>
          </a:p>
          <a:p>
            <a:r>
              <a:rPr lang="en-US" dirty="0"/>
              <a:t>CMA-ES </a:t>
            </a:r>
            <a:r>
              <a:rPr lang="en-US" dirty="0" err="1"/>
              <a:t>ganhou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paralelizável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tunnar</a:t>
            </a:r>
            <a:r>
              <a:rPr lang="en-US" dirty="0"/>
              <a:t> </a:t>
            </a:r>
            <a:r>
              <a:rPr lang="en-US" dirty="0" err="1"/>
              <a:t>hiperparâmetros</a:t>
            </a:r>
            <a:r>
              <a:rPr lang="en-US" dirty="0"/>
              <a:t>.</a:t>
            </a:r>
          </a:p>
          <a:p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precisa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dados para </a:t>
            </a:r>
            <a:r>
              <a:rPr lang="en-US" dirty="0" err="1"/>
              <a:t>treinar</a:t>
            </a:r>
            <a:r>
              <a:rPr lang="en-US" dirty="0"/>
              <a:t>, mas </a:t>
            </a:r>
            <a:r>
              <a:rPr lang="en-US" dirty="0" err="1"/>
              <a:t>ganha</a:t>
            </a:r>
            <a:r>
              <a:rPr lang="en-US" dirty="0"/>
              <a:t>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um </a:t>
            </a:r>
            <a:r>
              <a:rPr lang="en-US" i="1" dirty="0"/>
              <a:t>cluster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77CCEA-171D-4BEF-8873-02CD27BBA6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773013-3276-4A5E-9B54-F00132E6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https://openai.com/content/images/2017/03/out.gif">
            <a:extLst>
              <a:ext uri="{FF2B5EF4-FFF2-40B4-BE49-F238E27FC236}">
                <a16:creationId xmlns:a16="http://schemas.microsoft.com/office/drawing/2014/main" id="{001FDF8E-D1DF-4FA5-B262-BFFDDA218D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176839" cy="17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openai.com/content/images/2017/03/out-1.gif">
            <a:extLst>
              <a:ext uri="{FF2B5EF4-FFF2-40B4-BE49-F238E27FC236}">
                <a16:creationId xmlns:a16="http://schemas.microsoft.com/office/drawing/2014/main" id="{49BE9048-270D-45CE-9440-DFF8D84454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51238"/>
            <a:ext cx="5176839" cy="13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penai.com/content/images/2017/03/atari.gif">
            <a:extLst>
              <a:ext uri="{FF2B5EF4-FFF2-40B4-BE49-F238E27FC236}">
                <a16:creationId xmlns:a16="http://schemas.microsoft.com/office/drawing/2014/main" id="{6A74FD3D-418B-422F-A0BC-5ACBEC6DE2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21" y="4866491"/>
            <a:ext cx="3556995" cy="131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5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DFBF360-68C2-4A6D-8A10-ADF9C091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8C3AAD6-FD4D-45DC-87BB-DA1EC843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legal para </a:t>
            </a:r>
            <a:r>
              <a:rPr lang="en-US" dirty="0" err="1"/>
              <a:t>entender</a:t>
            </a:r>
            <a:r>
              <a:rPr lang="en-US" dirty="0"/>
              <a:t> ES: </a:t>
            </a:r>
            <a:r>
              <a:rPr lang="en-US" dirty="0">
                <a:hlinkClick r:id="rId2"/>
              </a:rPr>
              <a:t>http://blog.otoro.net/2017/10/29/visual-evolution-strategies/</a:t>
            </a:r>
            <a:endParaRPr lang="en-US" dirty="0"/>
          </a:p>
          <a:p>
            <a:r>
              <a:rPr lang="pt-BR" dirty="0"/>
              <a:t>CMA-ES:</a:t>
            </a:r>
          </a:p>
          <a:p>
            <a:pPr lvl="1"/>
            <a:r>
              <a:rPr lang="pt-BR" dirty="0"/>
              <a:t>Página do CMA-ES: </a:t>
            </a:r>
            <a:r>
              <a:rPr lang="en-US" dirty="0">
                <a:hlinkClick r:id="rId3"/>
              </a:rPr>
              <a:t>http://cma.gforge.inria.fr/cmaes_sourcecode_page.html</a:t>
            </a:r>
            <a:endParaRPr lang="en-US" dirty="0"/>
          </a:p>
          <a:p>
            <a:pPr lvl="1"/>
            <a:r>
              <a:rPr lang="en-US" dirty="0"/>
              <a:t>Tutorial do CMA-ES: </a:t>
            </a:r>
            <a:r>
              <a:rPr lang="en-US" dirty="0">
                <a:hlinkClick r:id="rId4"/>
              </a:rPr>
              <a:t>https://hal.inria.fr/hal-01297037/file/tutorial.pdf</a:t>
            </a:r>
            <a:endParaRPr lang="en-US" dirty="0"/>
          </a:p>
          <a:p>
            <a:r>
              <a:rPr lang="en-US" dirty="0" err="1"/>
              <a:t>Otimização</a:t>
            </a:r>
            <a:r>
              <a:rPr lang="en-US" dirty="0"/>
              <a:t> de keyframes </a:t>
            </a:r>
            <a:r>
              <a:rPr lang="en-US" dirty="0" err="1"/>
              <a:t>usando</a:t>
            </a:r>
            <a:r>
              <a:rPr lang="en-US" dirty="0"/>
              <a:t> CMA-ES: </a:t>
            </a:r>
            <a:r>
              <a:rPr lang="en-US" dirty="0">
                <a:hlinkClick r:id="rId5"/>
              </a:rPr>
              <a:t>http://www.cs.utexas.edu/~pstone/Papers/bib2html/b2hd-LNAI14-Depinet.html</a:t>
            </a:r>
            <a:endParaRPr lang="en-US" dirty="0"/>
          </a:p>
          <a:p>
            <a:r>
              <a:rPr lang="en-US" dirty="0" err="1"/>
              <a:t>Estudo</a:t>
            </a:r>
            <a:r>
              <a:rPr lang="en-US" dirty="0"/>
              <a:t> do CMA-ES pela </a:t>
            </a:r>
            <a:r>
              <a:rPr lang="en-US" dirty="0" err="1"/>
              <a:t>OpenAI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https://openai.com/blog/evolution-strategies/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3F47B0-7BA1-4A74-91CA-3FC6A06C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75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2CE13AC-3DD9-4A3E-9FB1-A7731EF8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5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3CE05C3-6730-4605-997B-4A9BE036D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1AD978-B806-4DAE-B9D4-E8BF5932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95DE8E4-2133-46D8-ACDF-7305617C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de Probabilidade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F5EBEF5-9F0F-4FA7-B810-E866F659C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Experimento aleatório: resultado obtido é desconhecido e imprevisível.</a:t>
                </a:r>
              </a:p>
              <a:p>
                <a:r>
                  <a:rPr lang="pt-BR" dirty="0"/>
                  <a:t>Espaço amostral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pt-BR" dirty="0"/>
                  <a:t>): conjunto de todos os resultados possíveis de um evento aleatório.</a:t>
                </a:r>
              </a:p>
              <a:p>
                <a:r>
                  <a:rPr lang="pt-BR" dirty="0"/>
                  <a:t>Evento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): </a:t>
                </a:r>
                <a:r>
                  <a:rPr lang="en-US" dirty="0" err="1"/>
                  <a:t>subconjunto</a:t>
                </a:r>
                <a:r>
                  <a:rPr lang="en-US" dirty="0"/>
                  <a:t> do </a:t>
                </a:r>
                <a:r>
                  <a:rPr lang="en-US" dirty="0" err="1"/>
                  <a:t>espaço</a:t>
                </a:r>
                <a:r>
                  <a:rPr lang="en-US" dirty="0"/>
                  <a:t> </a:t>
                </a:r>
                <a:r>
                  <a:rPr lang="en-US" dirty="0" err="1"/>
                  <a:t>amostal</a:t>
                </a:r>
                <a:r>
                  <a:rPr lang="en-US" dirty="0"/>
                  <a:t>.</a:t>
                </a:r>
              </a:p>
              <a:p>
                <a:r>
                  <a:rPr lang="pt-BR" dirty="0"/>
                  <a:t>L</a:t>
                </a:r>
                <a:r>
                  <a:rPr lang="en-US" dirty="0" err="1"/>
                  <a:t>ei</a:t>
                </a:r>
                <a:r>
                  <a:rPr lang="en-US" dirty="0"/>
                  <a:t> (</a:t>
                </a:r>
                <a:r>
                  <a:rPr lang="en-US" dirty="0" err="1"/>
                  <a:t>função</a:t>
                </a:r>
                <a:r>
                  <a:rPr lang="en-US" dirty="0"/>
                  <a:t>) de </a:t>
                </a:r>
                <a:r>
                  <a:rPr lang="en-US" dirty="0" err="1"/>
                  <a:t>probabilidade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): </a:t>
                </a:r>
                <a:r>
                  <a:rPr lang="en-US" dirty="0" err="1"/>
                  <a:t>função</a:t>
                </a:r>
                <a:r>
                  <a:rPr lang="en-US" dirty="0"/>
                  <a:t> que </a:t>
                </a:r>
                <a:r>
                  <a:rPr lang="en-US" dirty="0" err="1"/>
                  <a:t>codifica</a:t>
                </a:r>
                <a:r>
                  <a:rPr lang="en-US" dirty="0"/>
                  <a:t> a </a:t>
                </a:r>
                <a:r>
                  <a:rPr lang="en-US" dirty="0" err="1"/>
                  <a:t>crença</a:t>
                </a:r>
                <a:r>
                  <a:rPr lang="en-US" dirty="0"/>
                  <a:t> de um evento </a:t>
                </a:r>
                <a:r>
                  <a:rPr lang="en-US" dirty="0" err="1"/>
                  <a:t>acontecer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F5EBEF5-9F0F-4FA7-B810-E866F659C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49BC44-28F6-46D7-97C7-740817BD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5988F97-B833-48C8-8C21-3687D529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5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745227-8928-40E5-B513-C51A2A266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Lab</a:t>
            </a:r>
            <a:r>
              <a:rPr lang="pt-BR" dirty="0"/>
              <a:t> simples.</a:t>
            </a:r>
          </a:p>
          <a:p>
            <a:r>
              <a:rPr lang="pt-BR" dirty="0"/>
              <a:t>Implementar estratégia evolutiva simples.</a:t>
            </a:r>
          </a:p>
          <a:p>
            <a:r>
              <a:rPr lang="pt-BR" dirty="0"/>
              <a:t>Usar código do CMA-ES disponível na Internet.</a:t>
            </a:r>
          </a:p>
          <a:p>
            <a:r>
              <a:rPr lang="pt-BR" dirty="0"/>
              <a:t>Comparar em funções </a:t>
            </a:r>
            <a:r>
              <a:rPr lang="pt-BR" i="1" dirty="0"/>
              <a:t>benchmark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A1D1C2-CF4B-44F3-B0BF-A53A17E4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B614522-7777-4FE6-8CFE-94145302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Axiomas da Teoria de Probabilidade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F4B24533-12E5-4A06-A0D7-A6483BB35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eventos</a:t>
                </a:r>
                <a:r>
                  <a:rPr lang="en-US" dirty="0"/>
                  <a:t> </a:t>
                </a:r>
                <a:r>
                  <a:rPr lang="en-US" dirty="0" err="1"/>
                  <a:t>tais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F4B24533-12E5-4A06-A0D7-A6483BB35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27DB0A-E0F6-4EE4-A2DB-738D7875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28540-CEAB-4B67-9116-8D624237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Aleatórias Discretas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1669C15-5112-4228-987B-BA309E1CF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b="0" dirty="0"/>
                  <a:t>Variável aleatória (VA)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assume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discretos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é a </a:t>
                </a:r>
                <a:r>
                  <a:rPr lang="en-US" dirty="0" err="1"/>
                  <a:t>probabilidade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valer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1669C15-5112-4228-987B-BA309E1CF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B7387D-E164-4991-9D97-A6C73A2C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1C51-F268-4E08-AD56-08AB67F8A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6817</TotalTime>
  <Words>2591</Words>
  <Application>Microsoft Office PowerPoint</Application>
  <PresentationFormat>Widescreen</PresentationFormat>
  <Paragraphs>424</Paragraphs>
  <Slides>70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Cambria Math</vt:lpstr>
      <vt:lpstr>Consolas</vt:lpstr>
      <vt:lpstr>Tema do Office</vt:lpstr>
      <vt:lpstr>Inteligência Artificial para Robótica Móvel</vt:lpstr>
      <vt:lpstr>Roteiro</vt:lpstr>
      <vt:lpstr>Motivação</vt:lpstr>
      <vt:lpstr>Estratégias Evolutivas</vt:lpstr>
      <vt:lpstr>Estratégias Evolutivas</vt:lpstr>
      <vt:lpstr>Revisão de Probabilidade</vt:lpstr>
      <vt:lpstr>Definições de Probabilidade</vt:lpstr>
      <vt:lpstr>Axiomas da Teoria de Probabilidade</vt:lpstr>
      <vt:lpstr>Variáveis Aleatórias Discretas</vt:lpstr>
      <vt:lpstr>Variáveis Aleatórias Contínuas</vt:lpstr>
      <vt:lpstr>Vetores Aleatórios</vt:lpstr>
      <vt:lpstr>Esperança</vt:lpstr>
      <vt:lpstr>Esperança Amostral</vt:lpstr>
      <vt:lpstr>Variância</vt:lpstr>
      <vt:lpstr>Intuição de Variância</vt:lpstr>
      <vt:lpstr>Matriz de Covariância</vt:lpstr>
      <vt:lpstr>Matriz de Covariância Amostral</vt:lpstr>
      <vt:lpstr>Distribuição Gaussiana</vt:lpstr>
      <vt:lpstr>Distribuição Gaussiana</vt:lpstr>
      <vt:lpstr>Intuição</vt:lpstr>
      <vt:lpstr>Intuição</vt:lpstr>
      <vt:lpstr>Intuição</vt:lpstr>
      <vt:lpstr>Intuição</vt:lpstr>
      <vt:lpstr>Demonstração NumPy</vt:lpstr>
      <vt:lpstr>Estratégias Evolutivas</vt:lpstr>
      <vt:lpstr>Evolution Strategy</vt:lpstr>
      <vt:lpstr>Evolution Strategy</vt:lpstr>
      <vt:lpstr>Evolution Strategy</vt:lpstr>
      <vt:lpstr>Evolution Strategy</vt:lpstr>
      <vt:lpstr>Funções de Teste para Otimização</vt:lpstr>
      <vt:lpstr>Evolution Strategy</vt:lpstr>
      <vt:lpstr>Adaptação da Matriz de Covariância</vt:lpstr>
      <vt:lpstr>Adaptação da Matriz de Covariância</vt:lpstr>
      <vt:lpstr>Adaptação da Matriz de Covariância</vt:lpstr>
      <vt:lpstr>Covariance Matrix Adaptation ES (CMA-ES)</vt:lpstr>
      <vt:lpstr>CMA-ES</vt:lpstr>
      <vt:lpstr>CMA-ES</vt:lpstr>
      <vt:lpstr>CMA-ES</vt:lpstr>
      <vt:lpstr>CMA-ES (Rank-μ-Update)</vt:lpstr>
      <vt:lpstr>Média Móvel Exponencial</vt:lpstr>
      <vt:lpstr>Média Móvel Exponencial</vt:lpstr>
      <vt:lpstr>CMA-ES (Rank-μ-Update)</vt:lpstr>
      <vt:lpstr>CMA-ES (Rank-One-Update)</vt:lpstr>
      <vt:lpstr>CMA-ES</vt:lpstr>
      <vt:lpstr>CMA-ES (Controle do Passo)</vt:lpstr>
      <vt:lpstr>CMA-ES (Controle do Passo)</vt:lpstr>
      <vt:lpstr>CMA-ES (Inicialização)</vt:lpstr>
      <vt:lpstr>CMA-ES (Loop)</vt:lpstr>
      <vt:lpstr>Quando usar CMA-ES?</vt:lpstr>
      <vt:lpstr>Quando usar CMA-ES?</vt:lpstr>
      <vt:lpstr>Quando não usar CMA-ES</vt:lpstr>
      <vt:lpstr>Estudos de Caso</vt:lpstr>
      <vt:lpstr>Otimização de Keyframes</vt:lpstr>
      <vt:lpstr>Otimização de Keyframes</vt:lpstr>
      <vt:lpstr>Otimização de Keyframes</vt:lpstr>
      <vt:lpstr>Otimização de Keyframes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Funções de Fitness (Maximização)</vt:lpstr>
      <vt:lpstr>Funções de Fitness (Maximização)</vt:lpstr>
      <vt:lpstr>Funções de Fitness (Maximização)</vt:lpstr>
      <vt:lpstr>Otimização com CMA-ES</vt:lpstr>
      <vt:lpstr>CMA-ES x Deep Reinforcement Learning</vt:lpstr>
      <vt:lpstr>Para Saber Mais</vt:lpstr>
      <vt:lpstr>Laboratório 5</vt:lpstr>
      <vt:lpstr>Laboratório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Ricardo Omena de Albuquerque Maximo</dc:creator>
  <cp:lastModifiedBy>Marcos Ricardo Omena de Albuquerque Maximo</cp:lastModifiedBy>
  <cp:revision>606</cp:revision>
  <dcterms:created xsi:type="dcterms:W3CDTF">2019-02-23T13:40:01Z</dcterms:created>
  <dcterms:modified xsi:type="dcterms:W3CDTF">2019-04-04T02:36:04Z</dcterms:modified>
</cp:coreProperties>
</file>